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8" d="100"/>
          <a:sy n="68" d="100"/>
        </p:scale>
        <p:origin x="123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4CD440-CAB8-4D1A-BD86-0D9C72113A4F}"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1298747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4CD440-CAB8-4D1A-BD86-0D9C72113A4F}"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2546830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4CD440-CAB8-4D1A-BD86-0D9C72113A4F}"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CCC341-ACFE-4202-9D83-54FD2ADE60F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00913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4CD440-CAB8-4D1A-BD86-0D9C72113A4F}"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3783501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4CD440-CAB8-4D1A-BD86-0D9C72113A4F}"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CCC341-ACFE-4202-9D83-54FD2ADE60F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9019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4CD440-CAB8-4D1A-BD86-0D9C72113A4F}"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1450487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4CD440-CAB8-4D1A-BD86-0D9C72113A4F}"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3040692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4CD440-CAB8-4D1A-BD86-0D9C72113A4F}"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4077457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4CD440-CAB8-4D1A-BD86-0D9C72113A4F}"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4223788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4CD440-CAB8-4D1A-BD86-0D9C72113A4F}"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177757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4CD440-CAB8-4D1A-BD86-0D9C72113A4F}" type="datetimeFigureOut">
              <a:rPr lang="en-IN" smtClean="0"/>
              <a:t>28-10-2021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165194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4CD440-CAB8-4D1A-BD86-0D9C72113A4F}" type="datetimeFigureOut">
              <a:rPr lang="en-IN" smtClean="0"/>
              <a:t>28-10-2021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124240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4CD440-CAB8-4D1A-BD86-0D9C72113A4F}" type="datetimeFigureOut">
              <a:rPr lang="en-IN" smtClean="0"/>
              <a:t>28-10-2021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971101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4CD440-CAB8-4D1A-BD86-0D9C72113A4F}" type="datetimeFigureOut">
              <a:rPr lang="en-IN" smtClean="0"/>
              <a:t>28-10-2021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2010497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4CD440-CAB8-4D1A-BD86-0D9C72113A4F}" type="datetimeFigureOut">
              <a:rPr lang="en-IN" smtClean="0"/>
              <a:t>28-10-2021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1490858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4CD440-CAB8-4D1A-BD86-0D9C72113A4F}" type="datetimeFigureOut">
              <a:rPr lang="en-IN" smtClean="0"/>
              <a:t>28-10-2021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CCC341-ACFE-4202-9D83-54FD2ADE60F1}" type="slidenum">
              <a:rPr lang="en-IN" smtClean="0"/>
              <a:t>‹#›</a:t>
            </a:fld>
            <a:endParaRPr lang="en-IN"/>
          </a:p>
        </p:txBody>
      </p:sp>
    </p:spTree>
    <p:extLst>
      <p:ext uri="{BB962C8B-B14F-4D97-AF65-F5344CB8AC3E}">
        <p14:creationId xmlns:p14="http://schemas.microsoft.com/office/powerpoint/2010/main" val="174752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04CD440-CAB8-4D1A-BD86-0D9C72113A4F}" type="datetimeFigureOut">
              <a:rPr lang="en-IN" smtClean="0"/>
              <a:t>28-10-2021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7CCC341-ACFE-4202-9D83-54FD2ADE60F1}" type="slidenum">
              <a:rPr lang="en-IN" smtClean="0"/>
              <a:t>‹#›</a:t>
            </a:fld>
            <a:endParaRPr lang="en-IN"/>
          </a:p>
        </p:txBody>
      </p:sp>
    </p:spTree>
    <p:extLst>
      <p:ext uri="{BB962C8B-B14F-4D97-AF65-F5344CB8AC3E}">
        <p14:creationId xmlns:p14="http://schemas.microsoft.com/office/powerpoint/2010/main" val="3294299757"/>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88D90E-C2F8-4F11-9127-BEA1D09A4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68" y="339"/>
            <a:ext cx="10289064" cy="6857661"/>
          </a:xfrm>
          <a:prstGeom prst="rect">
            <a:avLst/>
          </a:prstGeom>
        </p:spPr>
      </p:pic>
      <p:sp>
        <p:nvSpPr>
          <p:cNvPr id="7" name="TextBox 6">
            <a:extLst>
              <a:ext uri="{FF2B5EF4-FFF2-40B4-BE49-F238E27FC236}">
                <a16:creationId xmlns:a16="http://schemas.microsoft.com/office/drawing/2014/main" id="{3F21AF0F-7099-40B4-A745-CABB82AA4CD4}"/>
              </a:ext>
            </a:extLst>
          </p:cNvPr>
          <p:cNvSpPr txBox="1"/>
          <p:nvPr/>
        </p:nvSpPr>
        <p:spPr>
          <a:xfrm>
            <a:off x="289248" y="208393"/>
            <a:ext cx="4767943" cy="2554545"/>
          </a:xfrm>
          <a:prstGeom prst="rect">
            <a:avLst/>
          </a:prstGeom>
          <a:noFill/>
        </p:spPr>
        <p:txBody>
          <a:bodyPr wrap="square">
            <a:spAutoFit/>
          </a:bodyPr>
          <a:lstStyle/>
          <a:p>
            <a:r>
              <a:rPr lang="en-US" altLang="en-US" sz="2000" dirty="0">
                <a:latin typeface="Arial Rounded MT Bold" panose="020F0704030504030204" pitchFamily="34" charset="0"/>
              </a:rPr>
              <a:t>A case study from US-based housing company named “Surprise Housing”. The company is looking at prospective properties to buy houses at a price below their actual values and flip them at a higher price which will help the company to enter the real estate market.</a:t>
            </a:r>
          </a:p>
        </p:txBody>
      </p:sp>
      <p:sp>
        <p:nvSpPr>
          <p:cNvPr id="8" name="Rectangle 7">
            <a:extLst>
              <a:ext uri="{FF2B5EF4-FFF2-40B4-BE49-F238E27FC236}">
                <a16:creationId xmlns:a16="http://schemas.microsoft.com/office/drawing/2014/main" id="{861D4290-E81F-47C5-816C-0E005549E0F6}"/>
              </a:ext>
            </a:extLst>
          </p:cNvPr>
          <p:cNvSpPr/>
          <p:nvPr/>
        </p:nvSpPr>
        <p:spPr>
          <a:xfrm>
            <a:off x="870851" y="2545646"/>
            <a:ext cx="10450297" cy="1754326"/>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Surprise Housing Price </a:t>
            </a:r>
            <a:br>
              <a:rPr lang="en-US" sz="5400" b="1" dirty="0">
                <a:ln w="22225">
                  <a:solidFill>
                    <a:schemeClr val="accent2"/>
                  </a:solidFill>
                  <a:prstDash val="solid"/>
                </a:ln>
                <a:solidFill>
                  <a:schemeClr val="accent2">
                    <a:lumMod val="40000"/>
                    <a:lumOff val="60000"/>
                  </a:schemeClr>
                </a:solidFill>
              </a:rPr>
            </a:br>
            <a:r>
              <a:rPr lang="en-US" sz="5400" b="1" dirty="0">
                <a:ln w="22225">
                  <a:solidFill>
                    <a:schemeClr val="accent2"/>
                  </a:solidFill>
                  <a:prstDash val="solid"/>
                </a:ln>
                <a:solidFill>
                  <a:schemeClr val="accent2">
                    <a:lumMod val="40000"/>
                    <a:lumOff val="60000"/>
                  </a:schemeClr>
                </a:solidFill>
              </a:rPr>
              <a:t>Prediction Project Presentation</a:t>
            </a:r>
          </a:p>
        </p:txBody>
      </p:sp>
      <p:sp>
        <p:nvSpPr>
          <p:cNvPr id="9" name="Rectangle 8">
            <a:extLst>
              <a:ext uri="{FF2B5EF4-FFF2-40B4-BE49-F238E27FC236}">
                <a16:creationId xmlns:a16="http://schemas.microsoft.com/office/drawing/2014/main" id="{1F12D48A-BDDA-4F2F-AD28-A71765958390}"/>
              </a:ext>
            </a:extLst>
          </p:cNvPr>
          <p:cNvSpPr/>
          <p:nvPr/>
        </p:nvSpPr>
        <p:spPr>
          <a:xfrm>
            <a:off x="6799893" y="4738000"/>
            <a:ext cx="4440639" cy="2123658"/>
          </a:xfrm>
          <a:prstGeom prst="rect">
            <a:avLst/>
          </a:prstGeom>
          <a:noFill/>
        </p:spPr>
        <p:txBody>
          <a:bodyPr wrap="none" lIns="91440" tIns="45720" rIns="91440" bIns="45720">
            <a:spAutoFit/>
          </a:bodyPr>
          <a:lstStyle/>
          <a:p>
            <a:pPr algn="ctr"/>
            <a:r>
              <a:rPr lang="en-US" sz="4400" b="1" cap="none" spc="0" dirty="0">
                <a:ln w="22225">
                  <a:solidFill>
                    <a:schemeClr val="accent2"/>
                  </a:solidFill>
                  <a:prstDash val="solid"/>
                </a:ln>
                <a:solidFill>
                  <a:schemeClr val="accent2">
                    <a:lumMod val="40000"/>
                    <a:lumOff val="60000"/>
                  </a:schemeClr>
                </a:solidFill>
                <a:effectLst/>
              </a:rPr>
              <a:t>Submitted By</a:t>
            </a:r>
            <a:br>
              <a:rPr lang="en-US" sz="4400" b="1" cap="none" spc="0" dirty="0">
                <a:ln w="22225">
                  <a:solidFill>
                    <a:schemeClr val="accent2"/>
                  </a:solidFill>
                  <a:prstDash val="solid"/>
                </a:ln>
                <a:solidFill>
                  <a:schemeClr val="accent2">
                    <a:lumMod val="40000"/>
                    <a:lumOff val="60000"/>
                  </a:schemeClr>
                </a:solidFill>
                <a:effectLst/>
              </a:rPr>
            </a:br>
            <a:r>
              <a:rPr lang="en-US" sz="4400" b="1" cap="none" spc="0" dirty="0">
                <a:ln w="22225">
                  <a:solidFill>
                    <a:schemeClr val="accent2"/>
                  </a:solidFill>
                  <a:prstDash val="solid"/>
                </a:ln>
                <a:solidFill>
                  <a:schemeClr val="accent2">
                    <a:lumMod val="40000"/>
                    <a:lumOff val="60000"/>
                  </a:schemeClr>
                </a:solidFill>
                <a:effectLst/>
              </a:rPr>
              <a:t>Sri Bharath Vasa</a:t>
            </a:r>
            <a:br>
              <a:rPr lang="en-US" sz="4400" b="1" cap="none" spc="0" dirty="0">
                <a:ln w="22225">
                  <a:solidFill>
                    <a:schemeClr val="accent2"/>
                  </a:solidFill>
                  <a:prstDash val="solid"/>
                </a:ln>
                <a:solidFill>
                  <a:schemeClr val="accent2">
                    <a:lumMod val="40000"/>
                    <a:lumOff val="60000"/>
                  </a:schemeClr>
                </a:solidFill>
                <a:effectLst/>
              </a:rPr>
            </a:br>
            <a:r>
              <a:rPr lang="en-US" sz="4400" b="1" cap="none" spc="0" dirty="0">
                <a:ln w="22225">
                  <a:solidFill>
                    <a:schemeClr val="accent2"/>
                  </a:solidFill>
                  <a:prstDash val="solid"/>
                </a:ln>
                <a:solidFill>
                  <a:schemeClr val="accent2">
                    <a:lumMod val="40000"/>
                    <a:lumOff val="60000"/>
                  </a:schemeClr>
                </a:solidFill>
                <a:effectLst/>
              </a:rPr>
              <a:t>Flip Robo Intern</a:t>
            </a:r>
          </a:p>
        </p:txBody>
      </p:sp>
    </p:spTree>
    <p:extLst>
      <p:ext uri="{BB962C8B-B14F-4D97-AF65-F5344CB8AC3E}">
        <p14:creationId xmlns:p14="http://schemas.microsoft.com/office/powerpoint/2010/main" val="182682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8E017-1670-46DB-AF58-8F5767C67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859" y="307596"/>
            <a:ext cx="3194612" cy="6210643"/>
          </a:xfrm>
          <a:prstGeom prst="rect">
            <a:avLst/>
          </a:prstGeom>
        </p:spPr>
      </p:pic>
      <p:sp>
        <p:nvSpPr>
          <p:cNvPr id="6" name="TextBox 5">
            <a:extLst>
              <a:ext uri="{FF2B5EF4-FFF2-40B4-BE49-F238E27FC236}">
                <a16:creationId xmlns:a16="http://schemas.microsoft.com/office/drawing/2014/main" id="{DB7304FA-F222-4C25-9B0A-1E482DEEE9D0}"/>
              </a:ext>
            </a:extLst>
          </p:cNvPr>
          <p:cNvSpPr txBox="1"/>
          <p:nvPr/>
        </p:nvSpPr>
        <p:spPr>
          <a:xfrm>
            <a:off x="5625296" y="2210764"/>
            <a:ext cx="5440101" cy="2308324"/>
          </a:xfrm>
          <a:prstGeom prst="rect">
            <a:avLst/>
          </a:prstGeom>
          <a:noFill/>
        </p:spPr>
        <p:txBody>
          <a:bodyPr wrap="square" rtlCol="0">
            <a:spAutoFit/>
          </a:bodyPr>
          <a:lstStyle/>
          <a:p>
            <a:r>
              <a:rPr lang="en-US" sz="2400" dirty="0">
                <a:latin typeface="Arial Rounded MT Bold" panose="020F0704030504030204" pitchFamily="34" charset="0"/>
              </a:rPr>
              <a:t>As seen in the above slides the libraries are imported first then test and train data are processed and model is built and MSE values are calculated and final prediction of output is obtained</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1616896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79A43F-CB26-4380-9E8F-A6F3F1916443}"/>
              </a:ext>
            </a:extLst>
          </p:cNvPr>
          <p:cNvSpPr/>
          <p:nvPr/>
        </p:nvSpPr>
        <p:spPr>
          <a:xfrm>
            <a:off x="2382759" y="15788"/>
            <a:ext cx="714868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EDA and Visualization</a:t>
            </a:r>
          </a:p>
        </p:txBody>
      </p:sp>
      <p:sp>
        <p:nvSpPr>
          <p:cNvPr id="4" name="TextBox 3">
            <a:extLst>
              <a:ext uri="{FF2B5EF4-FFF2-40B4-BE49-F238E27FC236}">
                <a16:creationId xmlns:a16="http://schemas.microsoft.com/office/drawing/2014/main" id="{F70C7912-1597-4921-B4D4-34186D778CFC}"/>
              </a:ext>
            </a:extLst>
          </p:cNvPr>
          <p:cNvSpPr txBox="1"/>
          <p:nvPr/>
        </p:nvSpPr>
        <p:spPr>
          <a:xfrm>
            <a:off x="373838" y="1320889"/>
            <a:ext cx="3143730" cy="400110"/>
          </a:xfrm>
          <a:prstGeom prst="rect">
            <a:avLst/>
          </a:prstGeom>
          <a:noFill/>
        </p:spPr>
        <p:txBody>
          <a:bodyPr wrap="square">
            <a:spAutoFit/>
          </a:bodyPr>
          <a:lstStyle/>
          <a:p>
            <a:r>
              <a:rPr lang="en-US" sz="2000" u="sng" dirty="0">
                <a:latin typeface="Arial Rounded MT Bold" panose="020F0704030504030204" pitchFamily="34" charset="0"/>
              </a:rPr>
              <a:t>01. Univariate Analysis</a:t>
            </a:r>
          </a:p>
        </p:txBody>
      </p:sp>
      <p:sp>
        <p:nvSpPr>
          <p:cNvPr id="5" name="TextBox 4">
            <a:extLst>
              <a:ext uri="{FF2B5EF4-FFF2-40B4-BE49-F238E27FC236}">
                <a16:creationId xmlns:a16="http://schemas.microsoft.com/office/drawing/2014/main" id="{E427545A-9222-44B0-9E26-4A2E4B97F6F7}"/>
              </a:ext>
            </a:extLst>
          </p:cNvPr>
          <p:cNvSpPr txBox="1"/>
          <p:nvPr/>
        </p:nvSpPr>
        <p:spPr>
          <a:xfrm>
            <a:off x="320133" y="3984972"/>
            <a:ext cx="3251139" cy="400110"/>
          </a:xfrm>
          <a:prstGeom prst="rect">
            <a:avLst/>
          </a:prstGeom>
          <a:noFill/>
        </p:spPr>
        <p:txBody>
          <a:bodyPr wrap="square">
            <a:spAutoFit/>
          </a:bodyPr>
          <a:lstStyle/>
          <a:p>
            <a:r>
              <a:rPr lang="en-US" sz="2000" u="sng" dirty="0">
                <a:latin typeface="Arial Rounded MT Bold" panose="020F0704030504030204" pitchFamily="34" charset="0"/>
              </a:rPr>
              <a:t>02. Multivariate Analysis</a:t>
            </a:r>
          </a:p>
        </p:txBody>
      </p:sp>
      <p:sp>
        <p:nvSpPr>
          <p:cNvPr id="6" name="TextBox 5">
            <a:extLst>
              <a:ext uri="{FF2B5EF4-FFF2-40B4-BE49-F238E27FC236}">
                <a16:creationId xmlns:a16="http://schemas.microsoft.com/office/drawing/2014/main" id="{A05BF026-F311-4689-B2CA-853FC22416F1}"/>
              </a:ext>
            </a:extLst>
          </p:cNvPr>
          <p:cNvSpPr txBox="1"/>
          <p:nvPr/>
        </p:nvSpPr>
        <p:spPr>
          <a:xfrm>
            <a:off x="3991097" y="2356378"/>
            <a:ext cx="3517568" cy="400110"/>
          </a:xfrm>
          <a:prstGeom prst="rect">
            <a:avLst/>
          </a:prstGeom>
          <a:noFill/>
        </p:spPr>
        <p:txBody>
          <a:bodyPr wrap="square">
            <a:spAutoFit/>
          </a:bodyPr>
          <a:lstStyle/>
          <a:p>
            <a:r>
              <a:rPr lang="en-US" sz="2000" u="sng" dirty="0">
                <a:latin typeface="Arial Rounded MT Bold" panose="020F0704030504030204" pitchFamily="34" charset="0"/>
              </a:rPr>
              <a:t>03. Correlation of Dataset</a:t>
            </a:r>
          </a:p>
        </p:txBody>
      </p:sp>
      <p:sp>
        <p:nvSpPr>
          <p:cNvPr id="7" name="TextBox 6">
            <a:extLst>
              <a:ext uri="{FF2B5EF4-FFF2-40B4-BE49-F238E27FC236}">
                <a16:creationId xmlns:a16="http://schemas.microsoft.com/office/drawing/2014/main" id="{4252FC56-1B57-45B0-B3DB-E6FF80AF20FA}"/>
              </a:ext>
            </a:extLst>
          </p:cNvPr>
          <p:cNvSpPr txBox="1"/>
          <p:nvPr/>
        </p:nvSpPr>
        <p:spPr>
          <a:xfrm>
            <a:off x="7469308" y="1268053"/>
            <a:ext cx="4957648" cy="400110"/>
          </a:xfrm>
          <a:prstGeom prst="rect">
            <a:avLst/>
          </a:prstGeom>
          <a:noFill/>
        </p:spPr>
        <p:txBody>
          <a:bodyPr wrap="square">
            <a:spAutoFit/>
          </a:bodyPr>
          <a:lstStyle/>
          <a:p>
            <a:r>
              <a:rPr lang="en-US" sz="2000" u="sng" dirty="0">
                <a:latin typeface="Arial Rounded MT Bold" panose="020F0704030504030204" pitchFamily="34" charset="0"/>
              </a:rPr>
              <a:t>04. Correlation with Target variable</a:t>
            </a:r>
          </a:p>
        </p:txBody>
      </p:sp>
      <p:sp>
        <p:nvSpPr>
          <p:cNvPr id="8" name="TextBox 7">
            <a:extLst>
              <a:ext uri="{FF2B5EF4-FFF2-40B4-BE49-F238E27FC236}">
                <a16:creationId xmlns:a16="http://schemas.microsoft.com/office/drawing/2014/main" id="{A9DFCAE2-F656-4178-9F67-D2A45A5CE39F}"/>
              </a:ext>
            </a:extLst>
          </p:cNvPr>
          <p:cNvSpPr txBox="1"/>
          <p:nvPr/>
        </p:nvSpPr>
        <p:spPr>
          <a:xfrm>
            <a:off x="7712521" y="3958261"/>
            <a:ext cx="2507925" cy="400110"/>
          </a:xfrm>
          <a:prstGeom prst="rect">
            <a:avLst/>
          </a:prstGeom>
          <a:noFill/>
        </p:spPr>
        <p:txBody>
          <a:bodyPr wrap="square">
            <a:spAutoFit/>
          </a:bodyPr>
          <a:lstStyle/>
          <a:p>
            <a:r>
              <a:rPr lang="en-US" sz="2000" u="sng" dirty="0">
                <a:latin typeface="Arial Rounded MT Bold" panose="020F0704030504030204" pitchFamily="34" charset="0"/>
              </a:rPr>
              <a:t>05. Conclusion</a:t>
            </a:r>
          </a:p>
        </p:txBody>
      </p:sp>
      <p:sp>
        <p:nvSpPr>
          <p:cNvPr id="9" name="TextBox 8">
            <a:extLst>
              <a:ext uri="{FF2B5EF4-FFF2-40B4-BE49-F238E27FC236}">
                <a16:creationId xmlns:a16="http://schemas.microsoft.com/office/drawing/2014/main" id="{F3D0E13B-5AE4-4523-9DA4-AF46F88119FA}"/>
              </a:ext>
            </a:extLst>
          </p:cNvPr>
          <p:cNvSpPr txBox="1"/>
          <p:nvPr/>
        </p:nvSpPr>
        <p:spPr>
          <a:xfrm>
            <a:off x="373838" y="1938923"/>
            <a:ext cx="3143730" cy="1938992"/>
          </a:xfrm>
          <a:prstGeom prst="rect">
            <a:avLst/>
          </a:prstGeom>
          <a:noFill/>
        </p:spPr>
        <p:txBody>
          <a:bodyPr wrap="square">
            <a:spAutoFit/>
          </a:bodyPr>
          <a:lstStyle/>
          <a:p>
            <a:r>
              <a:rPr lang="en-US" sz="2000" b="1" dirty="0">
                <a:latin typeface="Arial Rounded MT Bold" panose="020F0704030504030204" pitchFamily="34" charset="0"/>
              </a:rPr>
              <a:t>Univariate analysis</a:t>
            </a:r>
            <a:r>
              <a:rPr lang="en-US" sz="2000" dirty="0">
                <a:latin typeface="Arial Rounded MT Bold" panose="020F0704030504030204" pitchFamily="34" charset="0"/>
              </a:rPr>
              <a:t> is the simplest form of analyzing data. “Uni” means “one”, so in other words your data has only one variable.</a:t>
            </a:r>
          </a:p>
        </p:txBody>
      </p:sp>
      <p:sp>
        <p:nvSpPr>
          <p:cNvPr id="10" name="TextBox 9">
            <a:extLst>
              <a:ext uri="{FF2B5EF4-FFF2-40B4-BE49-F238E27FC236}">
                <a16:creationId xmlns:a16="http://schemas.microsoft.com/office/drawing/2014/main" id="{ABE57AD9-2D39-4F11-9709-6DEFF0A29572}"/>
              </a:ext>
            </a:extLst>
          </p:cNvPr>
          <p:cNvSpPr txBox="1"/>
          <p:nvPr/>
        </p:nvSpPr>
        <p:spPr>
          <a:xfrm>
            <a:off x="373838" y="4573858"/>
            <a:ext cx="3432552" cy="1938992"/>
          </a:xfrm>
          <a:prstGeom prst="rect">
            <a:avLst/>
          </a:prstGeom>
          <a:noFill/>
        </p:spPr>
        <p:txBody>
          <a:bodyPr wrap="square">
            <a:spAutoFit/>
          </a:bodyPr>
          <a:lstStyle/>
          <a:p>
            <a:r>
              <a:rPr lang="en-US" sz="2000" b="1" dirty="0">
                <a:latin typeface="Arial Rounded MT Bold" panose="020F0704030504030204" pitchFamily="34" charset="0"/>
              </a:rPr>
              <a:t>Multivariate analysis</a:t>
            </a:r>
            <a:r>
              <a:rPr lang="en-US" sz="2000" dirty="0">
                <a:latin typeface="Arial Rounded MT Bold" panose="020F0704030504030204" pitchFamily="34" charset="0"/>
              </a:rPr>
              <a:t> is a set of statistical techniques used for </a:t>
            </a:r>
            <a:r>
              <a:rPr lang="en-US" sz="2000" b="1" dirty="0">
                <a:latin typeface="Arial Rounded MT Bold" panose="020F0704030504030204" pitchFamily="34" charset="0"/>
              </a:rPr>
              <a:t>analysis</a:t>
            </a:r>
            <a:r>
              <a:rPr lang="en-US" sz="2000" dirty="0">
                <a:latin typeface="Arial Rounded MT Bold" panose="020F0704030504030204" pitchFamily="34" charset="0"/>
              </a:rPr>
              <a:t> of data that contain more than one variable. </a:t>
            </a:r>
          </a:p>
        </p:txBody>
      </p:sp>
      <p:sp>
        <p:nvSpPr>
          <p:cNvPr id="11" name="TextBox 10">
            <a:extLst>
              <a:ext uri="{FF2B5EF4-FFF2-40B4-BE49-F238E27FC236}">
                <a16:creationId xmlns:a16="http://schemas.microsoft.com/office/drawing/2014/main" id="{6A9D2222-AB8C-49DF-AF28-35DBB1C4A3D3}"/>
              </a:ext>
            </a:extLst>
          </p:cNvPr>
          <p:cNvSpPr txBox="1"/>
          <p:nvPr/>
        </p:nvSpPr>
        <p:spPr>
          <a:xfrm>
            <a:off x="4007540" y="2968106"/>
            <a:ext cx="3899125" cy="1323439"/>
          </a:xfrm>
          <a:prstGeom prst="rect">
            <a:avLst/>
          </a:prstGeom>
          <a:noFill/>
        </p:spPr>
        <p:txBody>
          <a:bodyPr wrap="square">
            <a:spAutoFit/>
          </a:bodyPr>
          <a:lstStyle/>
          <a:p>
            <a:r>
              <a:rPr lang="en-US" sz="2000" b="1" dirty="0">
                <a:latin typeface="Arial Rounded MT Bold" panose="020F0704030504030204" pitchFamily="34" charset="0"/>
              </a:rPr>
              <a:t>Correlation</a:t>
            </a:r>
            <a:r>
              <a:rPr lang="en-US" sz="2000" dirty="0">
                <a:latin typeface="Arial Rounded MT Bold" panose="020F0704030504030204" pitchFamily="34" charset="0"/>
              </a:rPr>
              <a:t> is used to test relationships between quantitative variables or categorical variables.</a:t>
            </a:r>
          </a:p>
        </p:txBody>
      </p:sp>
      <p:sp>
        <p:nvSpPr>
          <p:cNvPr id="12" name="TextBox 11">
            <a:extLst>
              <a:ext uri="{FF2B5EF4-FFF2-40B4-BE49-F238E27FC236}">
                <a16:creationId xmlns:a16="http://schemas.microsoft.com/office/drawing/2014/main" id="{1C9D117E-47D9-4201-9546-1DC0105EA496}"/>
              </a:ext>
            </a:extLst>
          </p:cNvPr>
          <p:cNvSpPr txBox="1"/>
          <p:nvPr/>
        </p:nvSpPr>
        <p:spPr>
          <a:xfrm>
            <a:off x="7541573" y="1845618"/>
            <a:ext cx="3995950" cy="1015663"/>
          </a:xfrm>
          <a:prstGeom prst="rect">
            <a:avLst/>
          </a:prstGeom>
          <a:noFill/>
        </p:spPr>
        <p:txBody>
          <a:bodyPr wrap="square">
            <a:spAutoFit/>
          </a:bodyPr>
          <a:lstStyle/>
          <a:p>
            <a:r>
              <a:rPr lang="en-US" sz="2000" b="1" dirty="0">
                <a:latin typeface="Arial Rounded MT Bold" panose="020F0704030504030204" pitchFamily="34" charset="0"/>
              </a:rPr>
              <a:t>Correlation</a:t>
            </a:r>
            <a:r>
              <a:rPr lang="en-US" sz="2000" dirty="0">
                <a:latin typeface="Arial Rounded MT Bold" panose="020F0704030504030204" pitchFamily="34" charset="0"/>
              </a:rPr>
              <a:t> with the target variable to know how the data is related.</a:t>
            </a:r>
          </a:p>
        </p:txBody>
      </p:sp>
      <p:sp>
        <p:nvSpPr>
          <p:cNvPr id="13" name="TextBox 12">
            <a:extLst>
              <a:ext uri="{FF2B5EF4-FFF2-40B4-BE49-F238E27FC236}">
                <a16:creationId xmlns:a16="http://schemas.microsoft.com/office/drawing/2014/main" id="{2543711D-221F-4897-821B-BA5BC0F7E194}"/>
              </a:ext>
            </a:extLst>
          </p:cNvPr>
          <p:cNvSpPr txBox="1"/>
          <p:nvPr/>
        </p:nvSpPr>
        <p:spPr>
          <a:xfrm>
            <a:off x="7781970" y="4593894"/>
            <a:ext cx="2728075" cy="1015663"/>
          </a:xfrm>
          <a:prstGeom prst="rect">
            <a:avLst/>
          </a:prstGeom>
          <a:noFill/>
        </p:spPr>
        <p:txBody>
          <a:bodyPr wrap="square">
            <a:spAutoFit/>
          </a:bodyPr>
          <a:lstStyle/>
          <a:p>
            <a:r>
              <a:rPr lang="en-US" sz="2000" b="1" dirty="0">
                <a:latin typeface="Arial Rounded MT Bold" panose="020F0704030504030204" pitchFamily="34" charset="0"/>
              </a:rPr>
              <a:t>Summary</a:t>
            </a:r>
            <a:r>
              <a:rPr lang="en-US" sz="2000" dirty="0">
                <a:latin typeface="Arial Rounded MT Bold" panose="020F0704030504030204" pitchFamily="34" charset="0"/>
              </a:rPr>
              <a:t> with the conclusion of all the analysis</a:t>
            </a:r>
          </a:p>
        </p:txBody>
      </p:sp>
    </p:spTree>
    <p:extLst>
      <p:ext uri="{BB962C8B-B14F-4D97-AF65-F5344CB8AC3E}">
        <p14:creationId xmlns:p14="http://schemas.microsoft.com/office/powerpoint/2010/main" val="3350035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BAD19B-CF04-46FD-8482-41CEFF951D04}"/>
              </a:ext>
            </a:extLst>
          </p:cNvPr>
          <p:cNvSpPr/>
          <p:nvPr/>
        </p:nvSpPr>
        <p:spPr>
          <a:xfrm>
            <a:off x="4503546" y="4220"/>
            <a:ext cx="318491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Pie Plot’s</a:t>
            </a:r>
          </a:p>
        </p:txBody>
      </p:sp>
      <p:pic>
        <p:nvPicPr>
          <p:cNvPr id="3" name="Content Placeholder 5">
            <a:extLst>
              <a:ext uri="{FF2B5EF4-FFF2-40B4-BE49-F238E27FC236}">
                <a16:creationId xmlns:a16="http://schemas.microsoft.com/office/drawing/2014/main" id="{8911177D-A76E-4F2E-B3BE-471C94AE17CE}"/>
              </a:ext>
            </a:extLst>
          </p:cNvPr>
          <p:cNvPicPr>
            <a:picLocks noChangeAspect="1"/>
          </p:cNvPicPr>
          <p:nvPr/>
        </p:nvPicPr>
        <p:blipFill>
          <a:blip r:embed="rId2"/>
          <a:stretch>
            <a:fillRect/>
          </a:stretch>
        </p:blipFill>
        <p:spPr>
          <a:xfrm>
            <a:off x="973136" y="1092472"/>
            <a:ext cx="10184859" cy="5163952"/>
          </a:xfrm>
          <a:prstGeom prst="rect">
            <a:avLst/>
          </a:prstGeom>
        </p:spPr>
      </p:pic>
    </p:spTree>
    <p:extLst>
      <p:ext uri="{BB962C8B-B14F-4D97-AF65-F5344CB8AC3E}">
        <p14:creationId xmlns:p14="http://schemas.microsoft.com/office/powerpoint/2010/main" val="2642178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8E4249-7FDB-44FF-A0CA-613ECF43792B}"/>
              </a:ext>
            </a:extLst>
          </p:cNvPr>
          <p:cNvSpPr txBox="1"/>
          <p:nvPr/>
        </p:nvSpPr>
        <p:spPr>
          <a:xfrm>
            <a:off x="1689905" y="451414"/>
            <a:ext cx="8151470" cy="5262979"/>
          </a:xfrm>
          <a:prstGeom prst="rect">
            <a:avLst/>
          </a:prstGeom>
          <a:noFill/>
        </p:spPr>
        <p:txBody>
          <a:bodyPr wrap="square">
            <a:spAutoFit/>
          </a:bodyPr>
          <a:lstStyle/>
          <a:p>
            <a:endParaRPr lang="en-US" sz="2400" dirty="0">
              <a:latin typeface="Arial Rounded MT Bold" panose="020F0704030504030204" pitchFamily="34" charset="0"/>
            </a:endParaRPr>
          </a:p>
          <a:p>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A Pie Chart is a circular statistical plot that can display only one series of data. </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The area of the chart is the total percentage of the given data. </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The area of slices of the pie represents the percentage of the parts of the data.</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The above slide pie chart compares different values and gives us complied information so as to know the rise and dip in the price of houses.</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242348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DE02AF66-390B-4F70-9F41-E0F89E5146C2}"/>
              </a:ext>
            </a:extLst>
          </p:cNvPr>
          <p:cNvPicPr>
            <a:picLocks noChangeAspect="1"/>
          </p:cNvPicPr>
          <p:nvPr/>
        </p:nvPicPr>
        <p:blipFill>
          <a:blip r:embed="rId2"/>
          <a:stretch>
            <a:fillRect/>
          </a:stretch>
        </p:blipFill>
        <p:spPr>
          <a:xfrm>
            <a:off x="923567" y="1258904"/>
            <a:ext cx="10373328" cy="5300630"/>
          </a:xfrm>
          <a:prstGeom prst="rect">
            <a:avLst/>
          </a:prstGeom>
        </p:spPr>
      </p:pic>
      <p:sp>
        <p:nvSpPr>
          <p:cNvPr id="3" name="Rectangle 2">
            <a:extLst>
              <a:ext uri="{FF2B5EF4-FFF2-40B4-BE49-F238E27FC236}">
                <a16:creationId xmlns:a16="http://schemas.microsoft.com/office/drawing/2014/main" id="{D82CC767-3A9B-40C0-A2E0-FB3C6DCB7DDF}"/>
              </a:ext>
            </a:extLst>
          </p:cNvPr>
          <p:cNvSpPr/>
          <p:nvPr/>
        </p:nvSpPr>
        <p:spPr>
          <a:xfrm>
            <a:off x="4056307" y="4210"/>
            <a:ext cx="407938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Count Plot’s</a:t>
            </a:r>
          </a:p>
        </p:txBody>
      </p:sp>
    </p:spTree>
    <p:extLst>
      <p:ext uri="{BB962C8B-B14F-4D97-AF65-F5344CB8AC3E}">
        <p14:creationId xmlns:p14="http://schemas.microsoft.com/office/powerpoint/2010/main" val="656896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FE935-0638-4F04-8FBE-9D397F09EC49}"/>
              </a:ext>
            </a:extLst>
          </p:cNvPr>
          <p:cNvSpPr txBox="1"/>
          <p:nvPr/>
        </p:nvSpPr>
        <p:spPr>
          <a:xfrm>
            <a:off x="1736203" y="427119"/>
            <a:ext cx="8093596" cy="6001643"/>
          </a:xfrm>
          <a:prstGeom prst="rect">
            <a:avLst/>
          </a:prstGeom>
          <a:noFill/>
        </p:spPr>
        <p:txBody>
          <a:bodyPr wrap="square">
            <a:spAutoFit/>
          </a:bodyPr>
          <a:lstStyle/>
          <a:p>
            <a:pPr marL="342900" indent="-342900">
              <a:buFont typeface="Wingdings" panose="05000000000000000000" pitchFamily="2" charset="2"/>
              <a:buChar char="ü"/>
            </a:pPr>
            <a:r>
              <a:rPr lang="en-US" sz="2400" dirty="0">
                <a:latin typeface="Arial Rounded MT Bold" panose="020F0704030504030204" pitchFamily="34" charset="0"/>
              </a:rPr>
              <a:t>Count plot method is used to show the counts of observations in each categorical bin using bars. </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Parameters : This method is accepting the following parameters that are described below: x, y.</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This parameter take names of variables in data or vector data, optional inputs for plotting long-form data.</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The Count plot gives us the comparison data across various factors like garage space, porch space, bath rooms, locality to number of rows. This charts gives us further insight on the change in house pricing.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915573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327BB3-6224-413F-8536-C180853AA4E5}"/>
              </a:ext>
            </a:extLst>
          </p:cNvPr>
          <p:cNvSpPr/>
          <p:nvPr/>
        </p:nvSpPr>
        <p:spPr>
          <a:xfrm>
            <a:off x="3849520" y="38936"/>
            <a:ext cx="449296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Scatter Plot’s</a:t>
            </a:r>
          </a:p>
        </p:txBody>
      </p:sp>
      <p:pic>
        <p:nvPicPr>
          <p:cNvPr id="3" name="Content Placeholder 5">
            <a:extLst>
              <a:ext uri="{FF2B5EF4-FFF2-40B4-BE49-F238E27FC236}">
                <a16:creationId xmlns:a16="http://schemas.microsoft.com/office/drawing/2014/main" id="{F453406A-6C11-4F6B-AA91-BB642F327D03}"/>
              </a:ext>
            </a:extLst>
          </p:cNvPr>
          <p:cNvPicPr>
            <a:picLocks noChangeAspect="1"/>
          </p:cNvPicPr>
          <p:nvPr/>
        </p:nvPicPr>
        <p:blipFill>
          <a:blip r:embed="rId2"/>
          <a:stretch>
            <a:fillRect/>
          </a:stretch>
        </p:blipFill>
        <p:spPr>
          <a:xfrm>
            <a:off x="2173626" y="1425908"/>
            <a:ext cx="7737475" cy="4966622"/>
          </a:xfrm>
          <a:prstGeom prst="rect">
            <a:avLst/>
          </a:prstGeom>
        </p:spPr>
      </p:pic>
    </p:spTree>
    <p:extLst>
      <p:ext uri="{BB962C8B-B14F-4D97-AF65-F5344CB8AC3E}">
        <p14:creationId xmlns:p14="http://schemas.microsoft.com/office/powerpoint/2010/main" val="1377668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347D4-7209-44CA-BFFA-AE7431E0F18C}"/>
              </a:ext>
            </a:extLst>
          </p:cNvPr>
          <p:cNvSpPr txBox="1"/>
          <p:nvPr/>
        </p:nvSpPr>
        <p:spPr>
          <a:xfrm>
            <a:off x="1307939" y="1169041"/>
            <a:ext cx="9074552" cy="4524315"/>
          </a:xfrm>
          <a:prstGeom prst="rect">
            <a:avLst/>
          </a:prstGeom>
          <a:noFill/>
        </p:spPr>
        <p:txBody>
          <a:bodyPr wrap="square">
            <a:spAutoFit/>
          </a:bodyPr>
          <a:lstStyle/>
          <a:p>
            <a:pPr marL="342900" indent="-342900">
              <a:buFont typeface="Wingdings" panose="05000000000000000000" pitchFamily="2" charset="2"/>
              <a:buChar char="ü"/>
            </a:pPr>
            <a:r>
              <a:rPr lang="en-US" sz="2400" dirty="0">
                <a:latin typeface="Arial Rounded MT Bold" panose="020F0704030504030204" pitchFamily="34" charset="0"/>
              </a:rPr>
              <a:t>Scatter plots are used to observe relationship between variables and uses dots to represent the relationship between them. </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The scatter method in the matplotlib library is used to draw a scatter plot. </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Scatter plots are widely used to represent relation among variables and how change in one affects the other.</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The density of dots in this chart gives us where the cluster of data are present and factors affecting.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99100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01C9192F-C6FA-49D8-B089-ECB83265FDA5}"/>
              </a:ext>
            </a:extLst>
          </p:cNvPr>
          <p:cNvPicPr>
            <a:picLocks noChangeAspect="1"/>
          </p:cNvPicPr>
          <p:nvPr/>
        </p:nvPicPr>
        <p:blipFill>
          <a:blip r:embed="rId2"/>
          <a:stretch>
            <a:fillRect/>
          </a:stretch>
        </p:blipFill>
        <p:spPr>
          <a:xfrm>
            <a:off x="1030147" y="140450"/>
            <a:ext cx="5223329" cy="6490538"/>
          </a:xfrm>
          <a:prstGeom prst="rect">
            <a:avLst/>
          </a:prstGeom>
        </p:spPr>
      </p:pic>
      <p:sp>
        <p:nvSpPr>
          <p:cNvPr id="3" name="Rectangle 2">
            <a:extLst>
              <a:ext uri="{FF2B5EF4-FFF2-40B4-BE49-F238E27FC236}">
                <a16:creationId xmlns:a16="http://schemas.microsoft.com/office/drawing/2014/main" id="{8BC54683-B660-44F9-A962-47777B080E7D}"/>
              </a:ext>
            </a:extLst>
          </p:cNvPr>
          <p:cNvSpPr/>
          <p:nvPr/>
        </p:nvSpPr>
        <p:spPr>
          <a:xfrm>
            <a:off x="7201708" y="2967335"/>
            <a:ext cx="341388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Histogram</a:t>
            </a:r>
          </a:p>
        </p:txBody>
      </p:sp>
    </p:spTree>
    <p:extLst>
      <p:ext uri="{BB962C8B-B14F-4D97-AF65-F5344CB8AC3E}">
        <p14:creationId xmlns:p14="http://schemas.microsoft.com/office/powerpoint/2010/main" val="2590848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4D5C5B-26A6-4022-83A3-8CC6F53F966C}"/>
              </a:ext>
            </a:extLst>
          </p:cNvPr>
          <p:cNvSpPr txBox="1"/>
          <p:nvPr/>
        </p:nvSpPr>
        <p:spPr>
          <a:xfrm>
            <a:off x="1319514" y="1169042"/>
            <a:ext cx="8947230" cy="4524315"/>
          </a:xfrm>
          <a:prstGeom prst="rect">
            <a:avLst/>
          </a:prstGeom>
          <a:noFill/>
        </p:spPr>
        <p:txBody>
          <a:bodyPr wrap="square">
            <a:spAutoFit/>
          </a:bodyPr>
          <a:lstStyle/>
          <a:p>
            <a:pPr marL="285750" indent="-285750">
              <a:buFont typeface="Wingdings" panose="05000000000000000000" pitchFamily="2" charset="2"/>
              <a:buChar char="ü"/>
            </a:pPr>
            <a:r>
              <a:rPr lang="en-US" sz="2400" dirty="0">
                <a:latin typeface="Arial Rounded MT Bold" panose="020F0704030504030204" pitchFamily="34" charset="0"/>
              </a:rPr>
              <a:t>A histogram is basically used to represent data provided in the form of some groups.</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It is accurate method for the graphical representation of numerical data distribution.</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It is a type of bar plot where X-axis represents the bin ranges while Y-axis gives information about frequency.</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The histogram covers the comparison of various parameters and give us a numerical direction of the data processed.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852789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690E55-788D-4C35-AD6F-820458C06F70}"/>
              </a:ext>
            </a:extLst>
          </p:cNvPr>
          <p:cNvSpPr/>
          <p:nvPr/>
        </p:nvSpPr>
        <p:spPr>
          <a:xfrm>
            <a:off x="3308647" y="233468"/>
            <a:ext cx="41937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Introduction</a:t>
            </a:r>
          </a:p>
        </p:txBody>
      </p:sp>
      <p:sp>
        <p:nvSpPr>
          <p:cNvPr id="4" name="TextBox 3">
            <a:extLst>
              <a:ext uri="{FF2B5EF4-FFF2-40B4-BE49-F238E27FC236}">
                <a16:creationId xmlns:a16="http://schemas.microsoft.com/office/drawing/2014/main" id="{7C24F56A-F2D4-4704-BE03-322584DA0CB8}"/>
              </a:ext>
            </a:extLst>
          </p:cNvPr>
          <p:cNvSpPr txBox="1"/>
          <p:nvPr/>
        </p:nvSpPr>
        <p:spPr>
          <a:xfrm>
            <a:off x="429208" y="1707503"/>
            <a:ext cx="10879494" cy="3785652"/>
          </a:xfrm>
          <a:prstGeom prst="rect">
            <a:avLst/>
          </a:prstGeom>
          <a:noFill/>
        </p:spPr>
        <p:txBody>
          <a:bodyPr wrap="square">
            <a:spAutoFit/>
          </a:bodyPr>
          <a:lstStyle/>
          <a:p>
            <a:r>
              <a:rPr lang="en-US" sz="2400" dirty="0">
                <a:latin typeface="Arial Rounded MT Bold" panose="020F0704030504030204" pitchFamily="34" charset="0"/>
              </a:rPr>
              <a:t>Surprise Housing is a US based Real estate and housing company who is trying to entry into Australian Real estate market. The company is looking at prospective properties to buy houses to enter the market. We are required to build a model using Machine Learning in order to predict the actual value of the prospective properties and decide whether to invest in them or not.</a:t>
            </a:r>
          </a:p>
          <a:p>
            <a:pPr marL="0" indent="0">
              <a:buNone/>
            </a:pPr>
            <a:endParaRPr lang="en-US" sz="2400" dirty="0">
              <a:latin typeface="Arial Rounded MT Bold" panose="020F0704030504030204" pitchFamily="34" charset="0"/>
            </a:endParaRPr>
          </a:p>
          <a:p>
            <a:r>
              <a:rPr lang="en-US" sz="2400" dirty="0">
                <a:latin typeface="Arial Rounded MT Bold" panose="020F0704030504030204" pitchFamily="34" charset="0"/>
              </a:rPr>
              <a:t>For this Surprise Housing wants to know:</a:t>
            </a:r>
          </a:p>
          <a:p>
            <a:pPr marL="971550" lvl="1" indent="-514350">
              <a:buFont typeface="+mj-lt"/>
              <a:buAutoNum type="arabicPeriod"/>
            </a:pPr>
            <a:r>
              <a:rPr lang="en-US" sz="2400" dirty="0">
                <a:latin typeface="Arial Rounded MT Bold" panose="020F0704030504030204" pitchFamily="34" charset="0"/>
              </a:rPr>
              <a:t> Which variables are important to predict the sale price of house?</a:t>
            </a:r>
          </a:p>
          <a:p>
            <a:pPr marL="971550" lvl="1" indent="-514350">
              <a:buFont typeface="+mj-lt"/>
              <a:buAutoNum type="arabicPeriod"/>
            </a:pPr>
            <a:r>
              <a:rPr lang="en-US" sz="2400" dirty="0">
                <a:latin typeface="Arial Rounded MT Bold" panose="020F0704030504030204" pitchFamily="34" charset="0"/>
              </a:rPr>
              <a:t> How do these feature variables describe the price of the house?</a:t>
            </a:r>
          </a:p>
        </p:txBody>
      </p:sp>
    </p:spTree>
    <p:extLst>
      <p:ext uri="{BB962C8B-B14F-4D97-AF65-F5344CB8AC3E}">
        <p14:creationId xmlns:p14="http://schemas.microsoft.com/office/powerpoint/2010/main" val="2756958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B93C915B-66EF-44DB-9477-D3DF0638B0A2}"/>
              </a:ext>
            </a:extLst>
          </p:cNvPr>
          <p:cNvPicPr>
            <a:picLocks noChangeAspect="1"/>
          </p:cNvPicPr>
          <p:nvPr/>
        </p:nvPicPr>
        <p:blipFill>
          <a:blip r:embed="rId2"/>
          <a:stretch>
            <a:fillRect/>
          </a:stretch>
        </p:blipFill>
        <p:spPr>
          <a:xfrm>
            <a:off x="736599" y="240827"/>
            <a:ext cx="6450165" cy="6376345"/>
          </a:xfrm>
          <a:prstGeom prst="rect">
            <a:avLst/>
          </a:prstGeom>
        </p:spPr>
      </p:pic>
      <p:sp>
        <p:nvSpPr>
          <p:cNvPr id="3" name="Rectangle 2">
            <a:extLst>
              <a:ext uri="{FF2B5EF4-FFF2-40B4-BE49-F238E27FC236}">
                <a16:creationId xmlns:a16="http://schemas.microsoft.com/office/drawing/2014/main" id="{9AAF8B7A-3C73-43DD-9F75-96ED3AE5A104}"/>
              </a:ext>
            </a:extLst>
          </p:cNvPr>
          <p:cNvSpPr/>
          <p:nvPr/>
        </p:nvSpPr>
        <p:spPr>
          <a:xfrm>
            <a:off x="7704635" y="2967335"/>
            <a:ext cx="319510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Hea</a:t>
            </a:r>
            <a:r>
              <a:rPr lang="en-US" sz="5400" b="1" dirty="0">
                <a:ln w="22225">
                  <a:solidFill>
                    <a:schemeClr val="accent2"/>
                  </a:solidFill>
                  <a:prstDash val="solid"/>
                </a:ln>
                <a:solidFill>
                  <a:schemeClr val="accent2">
                    <a:lumMod val="40000"/>
                    <a:lumOff val="60000"/>
                  </a:schemeClr>
                </a:solidFill>
              </a:rPr>
              <a:t>t Map</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94436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23E7C8-B7EC-4B77-AD82-C39F84140D7E}"/>
              </a:ext>
            </a:extLst>
          </p:cNvPr>
          <p:cNvSpPr txBox="1"/>
          <p:nvPr/>
        </p:nvSpPr>
        <p:spPr>
          <a:xfrm>
            <a:off x="1585731" y="1307939"/>
            <a:ext cx="8414795" cy="4524315"/>
          </a:xfrm>
          <a:prstGeom prst="rect">
            <a:avLst/>
          </a:prstGeom>
          <a:noFill/>
        </p:spPr>
        <p:txBody>
          <a:bodyPr wrap="square">
            <a:spAutoFit/>
          </a:bodyPr>
          <a:lstStyle/>
          <a:p>
            <a:pPr marL="342900" indent="-342900">
              <a:buFont typeface="Wingdings" panose="05000000000000000000" pitchFamily="2" charset="2"/>
              <a:buChar char="ü"/>
            </a:pPr>
            <a:r>
              <a:rPr lang="en-US" sz="2400" dirty="0">
                <a:latin typeface="Arial Rounded MT Bold" panose="020F0704030504030204" pitchFamily="34" charset="0"/>
              </a:rPr>
              <a:t>A heatmap contains values representing various shades of the same color for each value to be plotted.</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Usually the darker shades of the chart represent higher values than the lighter shade. </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For a very different value a completely different color can also be used.</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The heat map gives us the positive and negative correlation values.</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1546977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862719F4-40A5-4738-8AC3-E4B554CB8DAA}"/>
              </a:ext>
            </a:extLst>
          </p:cNvPr>
          <p:cNvPicPr>
            <a:picLocks noChangeAspect="1"/>
          </p:cNvPicPr>
          <p:nvPr/>
        </p:nvPicPr>
        <p:blipFill>
          <a:blip r:embed="rId2"/>
          <a:stretch>
            <a:fillRect/>
          </a:stretch>
        </p:blipFill>
        <p:spPr>
          <a:xfrm>
            <a:off x="495135" y="1794077"/>
            <a:ext cx="11311042" cy="4573252"/>
          </a:xfrm>
          <a:prstGeom prst="rect">
            <a:avLst/>
          </a:prstGeom>
        </p:spPr>
      </p:pic>
      <p:sp>
        <p:nvSpPr>
          <p:cNvPr id="3" name="Rectangle 2">
            <a:extLst>
              <a:ext uri="{FF2B5EF4-FFF2-40B4-BE49-F238E27FC236}">
                <a16:creationId xmlns:a16="http://schemas.microsoft.com/office/drawing/2014/main" id="{3DED4C97-C774-4358-8E3C-2EA884787590}"/>
              </a:ext>
            </a:extLst>
          </p:cNvPr>
          <p:cNvSpPr/>
          <p:nvPr/>
        </p:nvSpPr>
        <p:spPr>
          <a:xfrm>
            <a:off x="4399480" y="38936"/>
            <a:ext cx="339304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Bar Graph</a:t>
            </a:r>
          </a:p>
        </p:txBody>
      </p:sp>
    </p:spTree>
    <p:extLst>
      <p:ext uri="{BB962C8B-B14F-4D97-AF65-F5344CB8AC3E}">
        <p14:creationId xmlns:p14="http://schemas.microsoft.com/office/powerpoint/2010/main" val="152589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9F05D0-F5CF-4035-849B-102382E94C69}"/>
              </a:ext>
            </a:extLst>
          </p:cNvPr>
          <p:cNvSpPr txBox="1"/>
          <p:nvPr/>
        </p:nvSpPr>
        <p:spPr>
          <a:xfrm>
            <a:off x="1736205" y="1458409"/>
            <a:ext cx="8012573" cy="3785652"/>
          </a:xfrm>
          <a:prstGeom prst="rect">
            <a:avLst/>
          </a:prstGeom>
          <a:noFill/>
        </p:spPr>
        <p:txBody>
          <a:bodyPr wrap="square">
            <a:spAutoFit/>
          </a:bodyPr>
          <a:lstStyle/>
          <a:p>
            <a:pPr marL="285750" indent="-285750">
              <a:buFont typeface="Wingdings" panose="05000000000000000000" pitchFamily="2" charset="2"/>
              <a:buChar char="ü"/>
            </a:pPr>
            <a:r>
              <a:rPr lang="en-US" sz="2400" dirty="0">
                <a:latin typeface="Arial Rounded MT Bold" panose="020F0704030504030204" pitchFamily="34" charset="0"/>
              </a:rPr>
              <a:t>Bar graphs are used to compare things between different groups or to track changes over time.</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Here we are comparing the correlation values between the feature columns and the target label column which is Sale Price in our scenario.</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It gives us an insight on positive and negative correlated column details and gives us further insight on the variables affecting the house price. </a:t>
            </a:r>
          </a:p>
        </p:txBody>
      </p:sp>
    </p:spTree>
    <p:extLst>
      <p:ext uri="{BB962C8B-B14F-4D97-AF65-F5344CB8AC3E}">
        <p14:creationId xmlns:p14="http://schemas.microsoft.com/office/powerpoint/2010/main" val="2920408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9BE75431-1D6E-415C-BF64-370D01BC2BA7}"/>
              </a:ext>
            </a:extLst>
          </p:cNvPr>
          <p:cNvPicPr>
            <a:picLocks noChangeAspect="1"/>
          </p:cNvPicPr>
          <p:nvPr/>
        </p:nvPicPr>
        <p:blipFill>
          <a:blip r:embed="rId2"/>
          <a:stretch>
            <a:fillRect/>
          </a:stretch>
        </p:blipFill>
        <p:spPr>
          <a:xfrm>
            <a:off x="729205" y="168772"/>
            <a:ext cx="5673335" cy="6462216"/>
          </a:xfrm>
          <a:prstGeom prst="rect">
            <a:avLst/>
          </a:prstGeom>
        </p:spPr>
      </p:pic>
      <p:sp>
        <p:nvSpPr>
          <p:cNvPr id="3" name="Rectangle 2">
            <a:extLst>
              <a:ext uri="{FF2B5EF4-FFF2-40B4-BE49-F238E27FC236}">
                <a16:creationId xmlns:a16="http://schemas.microsoft.com/office/drawing/2014/main" id="{0612E88B-1008-41F3-A663-083151133B52}"/>
              </a:ext>
            </a:extLst>
          </p:cNvPr>
          <p:cNvSpPr/>
          <p:nvPr/>
        </p:nvSpPr>
        <p:spPr>
          <a:xfrm>
            <a:off x="7124161" y="2897885"/>
            <a:ext cx="366158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Boxen Plot</a:t>
            </a:r>
          </a:p>
        </p:txBody>
      </p:sp>
    </p:spTree>
    <p:extLst>
      <p:ext uri="{BB962C8B-B14F-4D97-AF65-F5344CB8AC3E}">
        <p14:creationId xmlns:p14="http://schemas.microsoft.com/office/powerpoint/2010/main" val="1597067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6DF4C-A291-4139-8CE8-233B0249BE8C}"/>
              </a:ext>
            </a:extLst>
          </p:cNvPr>
          <p:cNvSpPr txBox="1"/>
          <p:nvPr/>
        </p:nvSpPr>
        <p:spPr>
          <a:xfrm>
            <a:off x="1030148" y="1122747"/>
            <a:ext cx="9618562" cy="5262979"/>
          </a:xfrm>
          <a:prstGeom prst="rect">
            <a:avLst/>
          </a:prstGeom>
          <a:noFill/>
        </p:spPr>
        <p:txBody>
          <a:bodyPr wrap="square">
            <a:spAutoFit/>
          </a:bodyPr>
          <a:lstStyle/>
          <a:p>
            <a:pPr marL="285750" indent="-285750">
              <a:buFont typeface="Wingdings" panose="05000000000000000000" pitchFamily="2" charset="2"/>
              <a:buChar char="ü"/>
            </a:pPr>
            <a:r>
              <a:rPr lang="en-US" sz="2400" dirty="0">
                <a:latin typeface="Arial Rounded MT Bold" panose="020F0704030504030204" pitchFamily="34" charset="0"/>
              </a:rPr>
              <a:t>A Boxen Plot is also known as Whisker plot is created to display the summary of the set of data values having properties like minimum, first quartile, median, third quartile and maximum.</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dirty="0">
                <a:latin typeface="Arial Rounded MT Bold" panose="020F0704030504030204" pitchFamily="34" charset="0"/>
              </a:rPr>
              <a:t>We have used it to identify the outlier details for all the numeric datatype column values.</a:t>
            </a:r>
          </a:p>
          <a:p>
            <a:pPr marL="285750" indent="-285750">
              <a:buFont typeface="Wingdings" panose="05000000000000000000" pitchFamily="2" charset="2"/>
              <a:buChar char="ü"/>
            </a:pPr>
            <a:endParaRPr lang="en-US" sz="2400" dirty="0">
              <a:latin typeface="Arial Rounded MT Bold" panose="020F0704030504030204" pitchFamily="34" charset="0"/>
            </a:endParaRPr>
          </a:p>
          <a:p>
            <a:pPr marL="285750" indent="-285750">
              <a:buFont typeface="Wingdings" panose="05000000000000000000" pitchFamily="2" charset="2"/>
              <a:buChar char="ü"/>
            </a:pPr>
            <a:r>
              <a:rPr lang="en-US" sz="2400" b="0" i="0" dirty="0">
                <a:effectLst/>
                <a:latin typeface="Arial Rounded MT Bold" panose="020F0704030504030204" pitchFamily="34" charset="0"/>
              </a:rPr>
              <a:t>Using the boxen plot we are able to see some outliers present however when tried to remove outliers </a:t>
            </a:r>
            <a:r>
              <a:rPr lang="en-US" sz="2400" dirty="0">
                <a:latin typeface="Arial Rounded MT Bold" panose="020F0704030504030204" pitchFamily="34" charset="0"/>
              </a:rPr>
              <a:t>we are </a:t>
            </a:r>
            <a:r>
              <a:rPr lang="en-US" sz="2400" b="0" i="0" dirty="0">
                <a:effectLst/>
                <a:latin typeface="Arial Rounded MT Bold" panose="020F0704030504030204" pitchFamily="34" charset="0"/>
              </a:rPr>
              <a:t>losing around 58% of data and therefore decided on retaining the information.</a:t>
            </a:r>
            <a:endParaRPr lang="en-US" sz="2400" dirty="0">
              <a:latin typeface="Arial Rounded MT Bold" panose="020F0704030504030204" pitchFamily="34" charset="0"/>
            </a:endParaRPr>
          </a:p>
          <a:p>
            <a:endParaRPr lang="en-US" sz="2400" dirty="0">
              <a:latin typeface="Arial Rounded MT Bold" panose="020F0704030504030204" pitchFamily="34" charset="0"/>
            </a:endParaRPr>
          </a:p>
          <a:p>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447859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D412890F-0C86-46D9-B75F-A13144D5ABE4}"/>
              </a:ext>
            </a:extLst>
          </p:cNvPr>
          <p:cNvPicPr>
            <a:picLocks noChangeAspect="1"/>
          </p:cNvPicPr>
          <p:nvPr/>
        </p:nvPicPr>
        <p:blipFill>
          <a:blip r:embed="rId2"/>
          <a:stretch>
            <a:fillRect/>
          </a:stretch>
        </p:blipFill>
        <p:spPr>
          <a:xfrm>
            <a:off x="902825" y="147612"/>
            <a:ext cx="5578997" cy="6529676"/>
          </a:xfrm>
          <a:prstGeom prst="rect">
            <a:avLst/>
          </a:prstGeom>
        </p:spPr>
      </p:pic>
      <p:sp>
        <p:nvSpPr>
          <p:cNvPr id="3" name="Rectangle 2">
            <a:extLst>
              <a:ext uri="{FF2B5EF4-FFF2-40B4-BE49-F238E27FC236}">
                <a16:creationId xmlns:a16="http://schemas.microsoft.com/office/drawing/2014/main" id="{9C3DC050-EC96-4571-9393-E3E069A0D2AE}"/>
              </a:ext>
            </a:extLst>
          </p:cNvPr>
          <p:cNvSpPr/>
          <p:nvPr/>
        </p:nvSpPr>
        <p:spPr>
          <a:xfrm>
            <a:off x="7352567" y="2754014"/>
            <a:ext cx="4213013" cy="1754326"/>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Distribution </a:t>
            </a:r>
            <a:br>
              <a:rPr lang="en-US" sz="5400" b="1" cap="none" spc="0" dirty="0">
                <a:ln w="22225">
                  <a:solidFill>
                    <a:schemeClr val="accent2"/>
                  </a:solidFill>
                  <a:prstDash val="solid"/>
                </a:ln>
                <a:solidFill>
                  <a:schemeClr val="accent2">
                    <a:lumMod val="40000"/>
                    <a:lumOff val="60000"/>
                  </a:schemeClr>
                </a:solidFill>
                <a:effectLst/>
              </a:rPr>
            </a:br>
            <a:r>
              <a:rPr lang="en-US" sz="5400" b="1" cap="none" spc="0" dirty="0">
                <a:ln w="22225">
                  <a:solidFill>
                    <a:schemeClr val="accent2"/>
                  </a:solidFill>
                  <a:prstDash val="solid"/>
                </a:ln>
                <a:solidFill>
                  <a:schemeClr val="accent2">
                    <a:lumMod val="40000"/>
                    <a:lumOff val="60000"/>
                  </a:schemeClr>
                </a:solidFill>
                <a:effectLst/>
              </a:rPr>
              <a:t>Plot</a:t>
            </a:r>
          </a:p>
        </p:txBody>
      </p:sp>
    </p:spTree>
    <p:extLst>
      <p:ext uri="{BB962C8B-B14F-4D97-AF65-F5344CB8AC3E}">
        <p14:creationId xmlns:p14="http://schemas.microsoft.com/office/powerpoint/2010/main" val="3068423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72D5E4-E25B-42C4-928E-5E47D26BDEEB}"/>
              </a:ext>
            </a:extLst>
          </p:cNvPr>
          <p:cNvSpPr txBox="1"/>
          <p:nvPr/>
        </p:nvSpPr>
        <p:spPr>
          <a:xfrm>
            <a:off x="1284790" y="787079"/>
            <a:ext cx="9039828" cy="5262979"/>
          </a:xfrm>
          <a:prstGeom prst="rect">
            <a:avLst/>
          </a:prstGeom>
          <a:noFill/>
        </p:spPr>
        <p:txBody>
          <a:bodyPr wrap="square">
            <a:spAutoFit/>
          </a:bodyPr>
          <a:lstStyle/>
          <a:p>
            <a:pPr marL="342900" indent="-342900">
              <a:buFont typeface="Wingdings" panose="05000000000000000000" pitchFamily="2" charset="2"/>
              <a:buChar char="ü"/>
            </a:pPr>
            <a:r>
              <a:rPr lang="en-US" sz="2400" dirty="0">
                <a:latin typeface="Arial Rounded MT Bold" panose="020F0704030504030204" pitchFamily="34" charset="0"/>
              </a:rPr>
              <a:t>Distribution plots visually assess the distribution of sample data by comparing the empirical distribution of the data with the theoretical values expected from a specified distribution.</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Here we have used it to analyze the skewness information for numeric datatype column values.</a:t>
            </a:r>
          </a:p>
          <a:p>
            <a:pPr marL="342900" indent="-342900">
              <a:buFont typeface="Wingdings" panose="05000000000000000000" pitchFamily="2" charset="2"/>
              <a:buChar char="ü"/>
            </a:pP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The acceptable form usually is a normal distribution resembling a bell shape curve.</a:t>
            </a:r>
          </a:p>
          <a:p>
            <a:pPr marL="342900" indent="-342900">
              <a:buFont typeface="Wingdings" panose="05000000000000000000" pitchFamily="2" charset="2"/>
              <a:buChar char="ü"/>
            </a:pPr>
            <a:endParaRPr lang="en-US" sz="2400" b="0" i="0" dirty="0">
              <a:effectLst/>
              <a:latin typeface="Arial Rounded MT Bold" panose="020F0704030504030204" pitchFamily="34" charset="0"/>
            </a:endParaRPr>
          </a:p>
          <a:p>
            <a:pPr marL="342900" indent="-342900">
              <a:buFont typeface="Wingdings" panose="05000000000000000000" pitchFamily="2" charset="2"/>
              <a:buChar char="ü"/>
            </a:pPr>
            <a:r>
              <a:rPr lang="en-US" sz="2400" b="0" i="0" dirty="0">
                <a:effectLst/>
                <a:latin typeface="Arial Rounded MT Bold" panose="020F0704030504030204" pitchFamily="34" charset="0"/>
              </a:rPr>
              <a:t>Using the above distribution plot we are able to see some skewness present in few of the columns that will need to be handled.</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1579667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E6AFCC-C1D1-4EA7-9722-F96EBC83BAF2}"/>
              </a:ext>
            </a:extLst>
          </p:cNvPr>
          <p:cNvSpPr/>
          <p:nvPr/>
        </p:nvSpPr>
        <p:spPr>
          <a:xfrm>
            <a:off x="2363162" y="15788"/>
            <a:ext cx="695639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Model Training Phase</a:t>
            </a:r>
          </a:p>
        </p:txBody>
      </p:sp>
      <p:pic>
        <p:nvPicPr>
          <p:cNvPr id="4" name="Picture 3">
            <a:extLst>
              <a:ext uri="{FF2B5EF4-FFF2-40B4-BE49-F238E27FC236}">
                <a16:creationId xmlns:a16="http://schemas.microsoft.com/office/drawing/2014/main" id="{C57BABD8-555F-4030-B258-2BF87F70E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095" y="1234798"/>
            <a:ext cx="6181645" cy="5015533"/>
          </a:xfrm>
          <a:prstGeom prst="rect">
            <a:avLst/>
          </a:prstGeom>
        </p:spPr>
      </p:pic>
    </p:spTree>
    <p:extLst>
      <p:ext uri="{BB962C8B-B14F-4D97-AF65-F5344CB8AC3E}">
        <p14:creationId xmlns:p14="http://schemas.microsoft.com/office/powerpoint/2010/main" val="2880841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A7313A-A4BC-48FB-873E-510BE779D064}"/>
              </a:ext>
            </a:extLst>
          </p:cNvPr>
          <p:cNvSpPr/>
          <p:nvPr/>
        </p:nvSpPr>
        <p:spPr>
          <a:xfrm>
            <a:off x="2445259" y="50519"/>
            <a:ext cx="658385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Model Development</a:t>
            </a:r>
          </a:p>
        </p:txBody>
      </p:sp>
      <p:sp>
        <p:nvSpPr>
          <p:cNvPr id="4" name="TextBox 3">
            <a:extLst>
              <a:ext uri="{FF2B5EF4-FFF2-40B4-BE49-F238E27FC236}">
                <a16:creationId xmlns:a16="http://schemas.microsoft.com/office/drawing/2014/main" id="{6E58CDAF-7ECF-4B78-ACA3-07078D52184A}"/>
              </a:ext>
            </a:extLst>
          </p:cNvPr>
          <p:cNvSpPr txBox="1"/>
          <p:nvPr/>
        </p:nvSpPr>
        <p:spPr>
          <a:xfrm>
            <a:off x="1261639" y="1574158"/>
            <a:ext cx="9861631" cy="4154984"/>
          </a:xfrm>
          <a:prstGeom prst="rect">
            <a:avLst/>
          </a:prstGeom>
          <a:noFill/>
        </p:spPr>
        <p:txBody>
          <a:bodyPr wrap="square">
            <a:spAutoFit/>
          </a:bodyPr>
          <a:lstStyle/>
          <a:p>
            <a:pPr algn="l"/>
            <a:r>
              <a:rPr lang="en-US" sz="2400" b="0" i="0" u="none" strike="noStrike" baseline="0" dirty="0">
                <a:latin typeface="Arial Rounded MT Bold" panose="020F0704030504030204" pitchFamily="34" charset="0"/>
              </a:rPr>
              <a:t>The algorithms used on training and test data are as follows:</a:t>
            </a:r>
          </a:p>
          <a:p>
            <a:pPr marL="971550" lvl="1" indent="-514350">
              <a:buFont typeface="+mj-lt"/>
              <a:buAutoNum type="arabicPeriod"/>
            </a:pPr>
            <a:r>
              <a:rPr lang="en-IN" sz="2400" b="0" i="0" u="none" strike="noStrike" baseline="0" dirty="0">
                <a:latin typeface="Arial Rounded MT Bold" panose="020F0704030504030204" pitchFamily="34" charset="0"/>
              </a:rPr>
              <a:t>Linear Regression Model</a:t>
            </a:r>
          </a:p>
          <a:p>
            <a:pPr marL="971550" lvl="1" indent="-514350">
              <a:buFont typeface="+mj-lt"/>
              <a:buAutoNum type="arabicPeriod"/>
            </a:pPr>
            <a:r>
              <a:rPr lang="en-US" sz="2400" b="0" i="0" u="none" strike="noStrike" baseline="0" dirty="0">
                <a:latin typeface="Arial Rounded MT Bold" panose="020F0704030504030204" pitchFamily="34" charset="0"/>
              </a:rPr>
              <a:t>Ridge Regularization Regression Model</a:t>
            </a:r>
          </a:p>
          <a:p>
            <a:pPr marL="971550" lvl="1" indent="-514350">
              <a:buFont typeface="+mj-lt"/>
              <a:buAutoNum type="arabicPeriod"/>
            </a:pPr>
            <a:r>
              <a:rPr lang="en-IN" sz="2400" b="0" i="0" u="none" strike="noStrike" baseline="0" dirty="0">
                <a:latin typeface="Arial Rounded MT Bold" panose="020F0704030504030204" pitchFamily="34" charset="0"/>
              </a:rPr>
              <a:t>Lasso Regularization Regression Model</a:t>
            </a:r>
          </a:p>
          <a:p>
            <a:pPr marL="971550" lvl="1" indent="-514350">
              <a:buFont typeface="+mj-lt"/>
              <a:buAutoNum type="arabicPeriod"/>
            </a:pPr>
            <a:r>
              <a:rPr lang="en-IN" sz="2400" b="0" i="0" u="none" strike="noStrike" baseline="0" dirty="0">
                <a:latin typeface="Arial Rounded MT Bold" panose="020F0704030504030204" pitchFamily="34" charset="0"/>
              </a:rPr>
              <a:t>Support Vector Regression Model</a:t>
            </a:r>
          </a:p>
          <a:p>
            <a:pPr marL="971550" lvl="1" indent="-514350">
              <a:buFont typeface="+mj-lt"/>
              <a:buAutoNum type="arabicPeriod"/>
            </a:pPr>
            <a:r>
              <a:rPr lang="en-IN" sz="2400" b="0" i="0" u="none" strike="noStrike" baseline="0" dirty="0">
                <a:latin typeface="Arial Rounded MT Bold" panose="020F0704030504030204" pitchFamily="34" charset="0"/>
              </a:rPr>
              <a:t>Decision Tree Regression Model</a:t>
            </a:r>
          </a:p>
          <a:p>
            <a:pPr marL="971550" lvl="1" indent="-514350">
              <a:buFont typeface="+mj-lt"/>
              <a:buAutoNum type="arabicPeriod"/>
            </a:pPr>
            <a:r>
              <a:rPr lang="en-IN" sz="2400" b="0" i="0" u="none" strike="noStrike" baseline="0" dirty="0">
                <a:latin typeface="Arial Rounded MT Bold" panose="020F0704030504030204" pitchFamily="34" charset="0"/>
              </a:rPr>
              <a:t>Random Forest Regression Model</a:t>
            </a:r>
          </a:p>
          <a:p>
            <a:pPr marL="971550" lvl="1" indent="-514350">
              <a:buFont typeface="+mj-lt"/>
              <a:buAutoNum type="arabicPeriod"/>
            </a:pPr>
            <a:r>
              <a:rPr lang="en-US" sz="2400" b="0" i="0" u="none" strike="noStrike" baseline="0" dirty="0">
                <a:latin typeface="Arial Rounded MT Bold" panose="020F0704030504030204" pitchFamily="34" charset="0"/>
              </a:rPr>
              <a:t>K Nearest Neighbors Regression Model</a:t>
            </a:r>
          </a:p>
          <a:p>
            <a:pPr marL="971550" lvl="1" indent="-514350">
              <a:buFont typeface="+mj-lt"/>
              <a:buAutoNum type="arabicPeriod"/>
            </a:pPr>
            <a:r>
              <a:rPr lang="en-US" sz="2400" b="0" i="0" u="none" strike="noStrike" baseline="0" dirty="0">
                <a:latin typeface="Arial Rounded MT Bold" panose="020F0704030504030204" pitchFamily="34" charset="0"/>
              </a:rPr>
              <a:t>Gradient Boosting Regression Model</a:t>
            </a:r>
          </a:p>
          <a:p>
            <a:pPr marL="971550" lvl="1" indent="-514350">
              <a:buFont typeface="+mj-lt"/>
              <a:buAutoNum type="arabicPeriod"/>
            </a:pPr>
            <a:r>
              <a:rPr lang="en-IN" sz="2400" b="0" i="0" u="none" strike="noStrike" baseline="0" dirty="0">
                <a:latin typeface="Arial Rounded MT Bold" panose="020F0704030504030204" pitchFamily="34" charset="0"/>
              </a:rPr>
              <a:t>Ada Boost Regression Model</a:t>
            </a:r>
          </a:p>
          <a:p>
            <a:pPr marL="971550" lvl="1" indent="-514350">
              <a:buFont typeface="+mj-lt"/>
              <a:buAutoNum type="arabicPeriod"/>
            </a:pPr>
            <a:r>
              <a:rPr lang="en-IN" sz="2400" b="0" i="0" u="none" strike="noStrike" baseline="0" dirty="0">
                <a:latin typeface="Arial Rounded MT Bold" panose="020F0704030504030204" pitchFamily="34" charset="0"/>
              </a:rPr>
              <a:t>Extra Trees Regression Model</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315879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4ED600-3366-4E20-AF68-A3274CA2ADC4}"/>
              </a:ext>
            </a:extLst>
          </p:cNvPr>
          <p:cNvSpPr/>
          <p:nvPr/>
        </p:nvSpPr>
        <p:spPr>
          <a:xfrm>
            <a:off x="1496241" y="93507"/>
            <a:ext cx="8509061"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Contents of Presentation</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4" name="TextBox 3">
            <a:extLst>
              <a:ext uri="{FF2B5EF4-FFF2-40B4-BE49-F238E27FC236}">
                <a16:creationId xmlns:a16="http://schemas.microsoft.com/office/drawing/2014/main" id="{A7A1B698-AE7F-4ECD-8125-E38B7278B25A}"/>
              </a:ext>
            </a:extLst>
          </p:cNvPr>
          <p:cNvSpPr txBox="1"/>
          <p:nvPr/>
        </p:nvSpPr>
        <p:spPr>
          <a:xfrm>
            <a:off x="1791478" y="1283171"/>
            <a:ext cx="7380514" cy="4524315"/>
          </a:xfrm>
          <a:prstGeom prst="rect">
            <a:avLst/>
          </a:prstGeom>
          <a:noFill/>
        </p:spPr>
        <p:txBody>
          <a:bodyPr wrap="square">
            <a:spAutoFit/>
          </a:bodyPr>
          <a:lstStyle/>
          <a:p>
            <a:pPr>
              <a:buFont typeface="Wingdings" panose="05000000000000000000" pitchFamily="2" charset="2"/>
              <a:buChar char="§"/>
            </a:pPr>
            <a:r>
              <a:rPr lang="en-US" sz="2400" dirty="0">
                <a:latin typeface="Arial Rounded MT Bold" panose="020F0704030504030204" pitchFamily="34" charset="0"/>
              </a:rPr>
              <a:t> Analytical Problem Framing</a:t>
            </a:r>
          </a:p>
          <a:p>
            <a:pPr marL="925830" lvl="1" indent="-514350">
              <a:buFont typeface="+mj-lt"/>
              <a:buAutoNum type="romanUcPeriod"/>
            </a:pPr>
            <a:r>
              <a:rPr lang="en-US" sz="2400" dirty="0">
                <a:latin typeface="Arial Rounded MT Bold" panose="020F0704030504030204" pitchFamily="34" charset="0"/>
              </a:rPr>
              <a:t>Exploratory Data Analysis (EDA)</a:t>
            </a:r>
          </a:p>
          <a:p>
            <a:pPr marL="925830" lvl="1" indent="-514350">
              <a:buFont typeface="+mj-lt"/>
              <a:buAutoNum type="romanUcPeriod"/>
            </a:pPr>
            <a:r>
              <a:rPr lang="en-US" sz="2400" dirty="0">
                <a:latin typeface="Arial Rounded MT Bold" panose="020F0704030504030204" pitchFamily="34" charset="0"/>
              </a:rPr>
              <a:t>Visualizations</a:t>
            </a:r>
          </a:p>
          <a:p>
            <a:pPr marL="411480" lvl="1"/>
            <a:endParaRPr lang="en-US" sz="2400" dirty="0">
              <a:latin typeface="Arial Rounded MT Bold" panose="020F0704030504030204" pitchFamily="34" charset="0"/>
            </a:endParaRPr>
          </a:p>
          <a:p>
            <a:pPr>
              <a:buFont typeface="Wingdings" panose="05000000000000000000" pitchFamily="2" charset="2"/>
              <a:buChar char="§"/>
            </a:pPr>
            <a:r>
              <a:rPr lang="en-US" sz="2400" dirty="0">
                <a:latin typeface="Arial Rounded MT Bold" panose="020F0704030504030204" pitchFamily="34" charset="0"/>
              </a:rPr>
              <a:t> Data Pre-Processing on train and test datasets</a:t>
            </a:r>
          </a:p>
          <a:p>
            <a:pPr>
              <a:buFont typeface="Wingdings" panose="05000000000000000000" pitchFamily="2" charset="2"/>
              <a:buChar char="§"/>
            </a:pPr>
            <a:endParaRPr lang="en-US" sz="2400" dirty="0">
              <a:latin typeface="Arial Rounded MT Bold" panose="020F0704030504030204" pitchFamily="34" charset="0"/>
            </a:endParaRPr>
          </a:p>
          <a:p>
            <a:pPr>
              <a:buFont typeface="Wingdings" panose="05000000000000000000" pitchFamily="2" charset="2"/>
              <a:buChar char="§"/>
            </a:pPr>
            <a:r>
              <a:rPr lang="en-US" sz="2400" dirty="0">
                <a:latin typeface="Arial Rounded MT Bold" panose="020F0704030504030204" pitchFamily="34" charset="0"/>
              </a:rPr>
              <a:t> Model/s Development and Evaluation</a:t>
            </a:r>
          </a:p>
          <a:p>
            <a:pPr>
              <a:buFont typeface="Wingdings" panose="05000000000000000000" pitchFamily="2" charset="2"/>
              <a:buChar char="§"/>
            </a:pPr>
            <a:endParaRPr lang="en-US" sz="2400" dirty="0">
              <a:latin typeface="Arial Rounded MT Bold" panose="020F0704030504030204" pitchFamily="34" charset="0"/>
            </a:endParaRPr>
          </a:p>
          <a:p>
            <a:pPr>
              <a:buFont typeface="Wingdings" panose="05000000000000000000" pitchFamily="2" charset="2"/>
              <a:buChar char="§"/>
            </a:pPr>
            <a:r>
              <a:rPr lang="en-US" sz="2400" dirty="0">
                <a:latin typeface="Arial Rounded MT Bold" panose="020F0704030504030204" pitchFamily="34" charset="0"/>
              </a:rPr>
              <a:t> Performing hyper parameter tuning, saving the best model and predicting the label</a:t>
            </a:r>
          </a:p>
          <a:p>
            <a:endParaRPr lang="en-US" sz="2400" dirty="0">
              <a:latin typeface="Arial Rounded MT Bold" panose="020F0704030504030204" pitchFamily="34" charset="0"/>
            </a:endParaRPr>
          </a:p>
          <a:p>
            <a:pPr>
              <a:buFont typeface="Wingdings" panose="05000000000000000000" pitchFamily="2" charset="2"/>
              <a:buChar char="§"/>
            </a:pPr>
            <a:r>
              <a:rPr lang="en-US" sz="2400" dirty="0">
                <a:latin typeface="Arial Rounded MT Bold" panose="020F0704030504030204" pitchFamily="34" charset="0"/>
              </a:rPr>
              <a:t> Conclusion and future work discussion</a:t>
            </a:r>
          </a:p>
        </p:txBody>
      </p:sp>
    </p:spTree>
    <p:extLst>
      <p:ext uri="{BB962C8B-B14F-4D97-AF65-F5344CB8AC3E}">
        <p14:creationId xmlns:p14="http://schemas.microsoft.com/office/powerpoint/2010/main" val="698256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56E31C-537B-47D1-B9F3-331E121C4EB7}"/>
              </a:ext>
            </a:extLst>
          </p:cNvPr>
          <p:cNvSpPr/>
          <p:nvPr/>
        </p:nvSpPr>
        <p:spPr>
          <a:xfrm>
            <a:off x="562251" y="48293"/>
            <a:ext cx="1085649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E</a:t>
            </a:r>
            <a:r>
              <a:rPr lang="en-US" sz="5400" b="1" cap="none" spc="0" dirty="0">
                <a:ln w="22225">
                  <a:solidFill>
                    <a:schemeClr val="accent2"/>
                  </a:solidFill>
                  <a:prstDash val="solid"/>
                </a:ln>
                <a:solidFill>
                  <a:schemeClr val="accent2">
                    <a:lumMod val="40000"/>
                    <a:lumOff val="60000"/>
                  </a:schemeClr>
                </a:solidFill>
                <a:effectLst/>
              </a:rPr>
              <a:t>valuation and Parameter Tuning</a:t>
            </a:r>
          </a:p>
        </p:txBody>
      </p:sp>
      <p:sp>
        <p:nvSpPr>
          <p:cNvPr id="4" name="TextBox 3">
            <a:extLst>
              <a:ext uri="{FF2B5EF4-FFF2-40B4-BE49-F238E27FC236}">
                <a16:creationId xmlns:a16="http://schemas.microsoft.com/office/drawing/2014/main" id="{B28F0805-23EF-4030-B54C-5334F67D4845}"/>
              </a:ext>
            </a:extLst>
          </p:cNvPr>
          <p:cNvSpPr txBox="1"/>
          <p:nvPr/>
        </p:nvSpPr>
        <p:spPr>
          <a:xfrm>
            <a:off x="937846" y="1441938"/>
            <a:ext cx="10011508" cy="4154984"/>
          </a:xfrm>
          <a:prstGeom prst="rect">
            <a:avLst/>
          </a:prstGeom>
          <a:noFill/>
        </p:spPr>
        <p:txBody>
          <a:bodyPr wrap="square">
            <a:spAutoFit/>
          </a:bodyPr>
          <a:lstStyle/>
          <a:p>
            <a:pPr marL="342900" indent="-342900" algn="l">
              <a:buFont typeface="Wingdings" panose="05000000000000000000" pitchFamily="2" charset="2"/>
              <a:buChar char="ü"/>
            </a:pPr>
            <a:r>
              <a:rPr lang="en-US" sz="2400" b="0" i="0" u="none" strike="noStrike" baseline="0" dirty="0">
                <a:latin typeface="Arial Rounded MT Bold" panose="020F0704030504030204" pitchFamily="34" charset="0"/>
              </a:rPr>
              <a:t>The key metrics used here were:</a:t>
            </a:r>
          </a:p>
          <a:p>
            <a:pPr marL="914400" lvl="1" indent="-457200">
              <a:buFont typeface="Wingdings" panose="05000000000000000000" pitchFamily="2" charset="2"/>
              <a:buChar char="q"/>
            </a:pPr>
            <a:r>
              <a:rPr lang="en-US" sz="2400" dirty="0">
                <a:latin typeface="Arial Rounded MT Bold" panose="020F0704030504030204" pitchFamily="34" charset="0"/>
              </a:rPr>
              <a:t>R2 </a:t>
            </a:r>
            <a:r>
              <a:rPr lang="en-US" sz="2400" b="0" i="0" u="none" strike="noStrike" baseline="0" dirty="0">
                <a:latin typeface="Arial Rounded MT Bold" panose="020F0704030504030204" pitchFamily="34" charset="0"/>
              </a:rPr>
              <a:t>score</a:t>
            </a:r>
          </a:p>
          <a:p>
            <a:pPr marL="914400" lvl="1" indent="-457200">
              <a:buFont typeface="Wingdings" panose="05000000000000000000" pitchFamily="2" charset="2"/>
              <a:buChar char="q"/>
            </a:pPr>
            <a:r>
              <a:rPr lang="en-US" sz="2400" b="0" i="0" u="none" strike="noStrike" baseline="0" dirty="0">
                <a:latin typeface="Arial Rounded MT Bold" panose="020F0704030504030204" pitchFamily="34" charset="0"/>
              </a:rPr>
              <a:t>Cross Validation Score</a:t>
            </a:r>
          </a:p>
          <a:p>
            <a:pPr marL="914400" lvl="1" indent="-457200">
              <a:buFont typeface="Wingdings" panose="05000000000000000000" pitchFamily="2" charset="2"/>
              <a:buChar char="q"/>
            </a:pPr>
            <a:r>
              <a:rPr lang="en-US" sz="2400" b="0" i="0" u="none" strike="noStrike" baseline="0" dirty="0">
                <a:latin typeface="Arial Rounded MT Bold" panose="020F0704030504030204" pitchFamily="34" charset="0"/>
              </a:rPr>
              <a:t>MAE</a:t>
            </a:r>
          </a:p>
          <a:p>
            <a:pPr marL="914400" lvl="1" indent="-457200">
              <a:buFont typeface="Wingdings" panose="05000000000000000000" pitchFamily="2" charset="2"/>
              <a:buChar char="q"/>
            </a:pPr>
            <a:r>
              <a:rPr lang="en-US" sz="2400" b="0" i="0" u="none" strike="noStrike" baseline="0" dirty="0">
                <a:latin typeface="Arial Rounded MT Bold" panose="020F0704030504030204" pitchFamily="34" charset="0"/>
              </a:rPr>
              <a:t>MSE</a:t>
            </a:r>
          </a:p>
          <a:p>
            <a:pPr marL="914400" lvl="1" indent="-457200">
              <a:buFont typeface="Wingdings" panose="05000000000000000000" pitchFamily="2" charset="2"/>
              <a:buChar char="q"/>
            </a:pPr>
            <a:r>
              <a:rPr lang="en-US" sz="2400" b="0" i="0" u="none" strike="noStrike" baseline="0" dirty="0">
                <a:latin typeface="Arial Rounded MT Bold" panose="020F0704030504030204" pitchFamily="34" charset="0"/>
              </a:rPr>
              <a:t>RMSE</a:t>
            </a:r>
          </a:p>
          <a:p>
            <a:pPr algn="l"/>
            <a:endParaRPr lang="en-US" sz="2400" dirty="0">
              <a:latin typeface="Arial Rounded MT Bold" panose="020F0704030504030204" pitchFamily="34" charset="0"/>
            </a:endParaRPr>
          </a:p>
          <a:p>
            <a:pPr marL="342900" indent="-342900" algn="l">
              <a:buFont typeface="Wingdings" panose="05000000000000000000" pitchFamily="2" charset="2"/>
              <a:buChar char="ü"/>
            </a:pPr>
            <a:r>
              <a:rPr lang="en-US" sz="2400" b="0" i="0" u="none" strike="noStrike" baseline="0" dirty="0">
                <a:latin typeface="Arial Rounded MT Bold" panose="020F0704030504030204" pitchFamily="34" charset="0"/>
              </a:rPr>
              <a:t>We tried to find out the best parameters list to increase our accuracy scores by using Hyperparameter Tuning.</a:t>
            </a:r>
          </a:p>
          <a:p>
            <a:pPr marL="342900" indent="-342900" algn="l">
              <a:buFont typeface="Wingdings" panose="05000000000000000000" pitchFamily="2" charset="2"/>
              <a:buChar char="ü"/>
            </a:pPr>
            <a:endParaRPr lang="en-US" sz="2400" dirty="0">
              <a:latin typeface="Arial Rounded MT Bold" panose="020F0704030504030204" pitchFamily="34" charset="0"/>
            </a:endParaRPr>
          </a:p>
          <a:p>
            <a:pPr marL="342900" indent="-342900" algn="l">
              <a:buFont typeface="Wingdings" panose="05000000000000000000" pitchFamily="2" charset="2"/>
              <a:buChar char="ü"/>
            </a:pPr>
            <a:r>
              <a:rPr lang="en-US" sz="2400" dirty="0">
                <a:latin typeface="Arial Rounded MT Bold" panose="020F0704030504030204" pitchFamily="34" charset="0"/>
              </a:rPr>
              <a:t>We achieved high score using </a:t>
            </a:r>
            <a:r>
              <a:rPr lang="en-US" sz="2400" dirty="0" err="1">
                <a:latin typeface="Arial Rounded MT Bold" panose="020F0704030504030204" pitchFamily="34" charset="0"/>
              </a:rPr>
              <a:t>Gridsearch</a:t>
            </a:r>
            <a:r>
              <a:rPr lang="en-US" sz="2400" dirty="0">
                <a:latin typeface="Arial Rounded MT Bold" panose="020F0704030504030204" pitchFamily="34" charset="0"/>
              </a:rPr>
              <a:t> CV method.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813095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EEA4C5-C32F-4913-9E30-A4CB8DD31E48}"/>
              </a:ext>
            </a:extLst>
          </p:cNvPr>
          <p:cNvSpPr/>
          <p:nvPr/>
        </p:nvSpPr>
        <p:spPr>
          <a:xfrm>
            <a:off x="3857811" y="13121"/>
            <a:ext cx="36792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Conclusion</a:t>
            </a:r>
          </a:p>
        </p:txBody>
      </p:sp>
      <p:sp>
        <p:nvSpPr>
          <p:cNvPr id="3" name="TextBox 2">
            <a:extLst>
              <a:ext uri="{FF2B5EF4-FFF2-40B4-BE49-F238E27FC236}">
                <a16:creationId xmlns:a16="http://schemas.microsoft.com/office/drawing/2014/main" id="{E7C8E31E-CB91-47C4-B6EB-3BB87078CE71}"/>
              </a:ext>
            </a:extLst>
          </p:cNvPr>
          <p:cNvSpPr txBox="1"/>
          <p:nvPr/>
        </p:nvSpPr>
        <p:spPr>
          <a:xfrm>
            <a:off x="1149535" y="1715591"/>
            <a:ext cx="9300755" cy="3046988"/>
          </a:xfrm>
          <a:prstGeom prst="rect">
            <a:avLst/>
          </a:prstGeom>
          <a:noFill/>
        </p:spPr>
        <p:txBody>
          <a:bodyPr wrap="square" rtlCol="0">
            <a:spAutoFit/>
          </a:bodyPr>
          <a:lstStyle/>
          <a:p>
            <a:r>
              <a:rPr lang="en-US" sz="2400" dirty="0">
                <a:latin typeface="Arial Rounded MT Bold" panose="020F0704030504030204" pitchFamily="34" charset="0"/>
              </a:rPr>
              <a:t>We have managed out how to prepare a model that gives users for a novel best approach with take a gander at future lodging value predictions. A few relapse strategies have been investigated Furthermore compared, when arriving during a prediction strategy.</a:t>
            </a:r>
          </a:p>
          <a:p>
            <a:endParaRPr lang="en-US" sz="2400" dirty="0">
              <a:latin typeface="Arial Rounded MT Bold" panose="020F0704030504030204" pitchFamily="34" charset="0"/>
            </a:endParaRPr>
          </a:p>
          <a:p>
            <a:r>
              <a:rPr lang="en-US" sz="2400" dirty="0">
                <a:latin typeface="Arial Rounded MT Bold" panose="020F0704030504030204" pitchFamily="34" charset="0"/>
              </a:rPr>
              <a:t>The Grid search CV has given us the best score proving to be the best model.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219412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F48F1D-78B4-4E63-9A55-8015CF3567C7}"/>
              </a:ext>
            </a:extLst>
          </p:cNvPr>
          <p:cNvSpPr/>
          <p:nvPr/>
        </p:nvSpPr>
        <p:spPr>
          <a:xfrm>
            <a:off x="3761343" y="20935"/>
            <a:ext cx="421775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Future Work</a:t>
            </a:r>
          </a:p>
        </p:txBody>
      </p:sp>
      <p:sp>
        <p:nvSpPr>
          <p:cNvPr id="3" name="TextBox 2">
            <a:extLst>
              <a:ext uri="{FF2B5EF4-FFF2-40B4-BE49-F238E27FC236}">
                <a16:creationId xmlns:a16="http://schemas.microsoft.com/office/drawing/2014/main" id="{B37294EE-C907-484B-8879-DBBC2D159D8C}"/>
              </a:ext>
            </a:extLst>
          </p:cNvPr>
          <p:cNvSpPr txBox="1"/>
          <p:nvPr/>
        </p:nvSpPr>
        <p:spPr>
          <a:xfrm>
            <a:off x="474133" y="1117602"/>
            <a:ext cx="11559823" cy="5262979"/>
          </a:xfrm>
          <a:prstGeom prst="rect">
            <a:avLst/>
          </a:prstGeom>
          <a:noFill/>
        </p:spPr>
        <p:txBody>
          <a:bodyPr wrap="square" rtlCol="0">
            <a:spAutoFit/>
          </a:bodyPr>
          <a:lstStyle/>
          <a:p>
            <a:r>
              <a:rPr lang="en-US" sz="2400" dirty="0">
                <a:latin typeface="Arial Rounded MT Bold" panose="020F0704030504030204" pitchFamily="34" charset="0"/>
              </a:rPr>
              <a:t>Future work on this study could be divided into seven main areas to improve the result even further. Which can be done by:</a:t>
            </a:r>
            <a:br>
              <a:rPr lang="en-US" sz="2400" dirty="0">
                <a:latin typeface="Arial Rounded MT Bold" panose="020F0704030504030204" pitchFamily="34" charset="0"/>
              </a:rPr>
            </a:br>
            <a:endParaRPr lang="en-US" sz="2400" dirty="0">
              <a:latin typeface="Arial Rounded MT Bold" panose="020F0704030504030204" pitchFamily="34" charset="0"/>
            </a:endParaRPr>
          </a:p>
          <a:p>
            <a:pPr marL="342900" indent="-342900">
              <a:buFont typeface="Wingdings" panose="05000000000000000000" pitchFamily="2" charset="2"/>
              <a:buChar char="ü"/>
            </a:pPr>
            <a:r>
              <a:rPr lang="en-US" sz="2400" dirty="0">
                <a:latin typeface="Arial Rounded MT Bold" panose="020F0704030504030204" pitchFamily="34" charset="0"/>
              </a:rPr>
              <a:t>The used pre-processing methods do help in the prediction accuracy. However, experimenting with different combinations of pre-processing methods to achieve better prediction accuracy. </a:t>
            </a:r>
          </a:p>
          <a:p>
            <a:pPr marL="342900" indent="-342900">
              <a:buFont typeface="Wingdings" panose="05000000000000000000" pitchFamily="2" charset="2"/>
              <a:buChar char="ü"/>
            </a:pPr>
            <a:r>
              <a:rPr lang="en-US" sz="2400" dirty="0">
                <a:latin typeface="Arial Rounded MT Bold" panose="020F0704030504030204" pitchFamily="34" charset="0"/>
              </a:rPr>
              <a:t>Make use of the available features and if they could be combined as binning features has shown that the data got improved. </a:t>
            </a:r>
          </a:p>
          <a:p>
            <a:pPr marL="342900" indent="-342900">
              <a:buFont typeface="Wingdings" panose="05000000000000000000" pitchFamily="2" charset="2"/>
              <a:buChar char="ü"/>
            </a:pPr>
            <a:r>
              <a:rPr lang="en-US" sz="2400" dirty="0">
                <a:latin typeface="Arial Rounded MT Bold" panose="020F0704030504030204" pitchFamily="34" charset="0"/>
              </a:rPr>
              <a:t>Training the datasets with different regression methods such as Elastic net regression that combines both L1 and L2 norms. In order to expand the comparison and check the performance. </a:t>
            </a:r>
          </a:p>
          <a:p>
            <a:pPr marL="342900" indent="-342900">
              <a:buFont typeface="Wingdings" panose="05000000000000000000" pitchFamily="2" charset="2"/>
              <a:buChar char="ü"/>
            </a:pPr>
            <a:r>
              <a:rPr lang="en-US" sz="2400" dirty="0">
                <a:latin typeface="Arial Rounded MT Bold" panose="020F0704030504030204" pitchFamily="34" charset="0"/>
              </a:rPr>
              <a:t>The correlation has shown the association in the local data. Thus, attempting to enhance the local data is required to make rich with features that vary and can provide a strong correlation relationship. </a:t>
            </a:r>
          </a:p>
        </p:txBody>
      </p:sp>
    </p:spTree>
    <p:extLst>
      <p:ext uri="{BB962C8B-B14F-4D97-AF65-F5344CB8AC3E}">
        <p14:creationId xmlns:p14="http://schemas.microsoft.com/office/powerpoint/2010/main" val="4027029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D8FFA6-A382-4E00-ADF1-AD5014FF6D84}"/>
              </a:ext>
            </a:extLst>
          </p:cNvPr>
          <p:cNvSpPr txBox="1"/>
          <p:nvPr/>
        </p:nvSpPr>
        <p:spPr>
          <a:xfrm>
            <a:off x="496710" y="598311"/>
            <a:ext cx="11243733" cy="5723467"/>
          </a:xfrm>
          <a:prstGeom prst="rect">
            <a:avLst/>
          </a:prstGeom>
          <a:noFill/>
        </p:spPr>
        <p:txBody>
          <a:bodyPr wrap="square" rtlCol="0">
            <a:spAutoFit/>
          </a:bodyPr>
          <a:lstStyle/>
          <a:p>
            <a:pPr marL="285750" indent="-285750">
              <a:buFont typeface="Wingdings" panose="05000000000000000000" pitchFamily="2" charset="2"/>
              <a:buChar char="ü"/>
            </a:pPr>
            <a:r>
              <a:rPr lang="en-US" sz="2200" dirty="0">
                <a:latin typeface="Arial Rounded MT Bold" panose="020F0704030504030204" pitchFamily="34" charset="0"/>
              </a:rPr>
              <a:t>The factors that have been studied in this study has a weak correlation with the sale price. Hence, by adding more factors to the local dataset that affect the house price, such as GDP, average income, and the population. In order to increase the number of factors that have an impact on house prices.</a:t>
            </a:r>
          </a:p>
          <a:p>
            <a:pPr marL="285750" indent="-285750">
              <a:buFont typeface="Wingdings" panose="05000000000000000000" pitchFamily="2" charset="2"/>
              <a:buChar char="ü"/>
            </a:pPr>
            <a:endParaRPr lang="en-US" sz="2200" dirty="0">
              <a:latin typeface="Arial Rounded MT Bold" panose="020F0704030504030204" pitchFamily="34" charset="0"/>
            </a:endParaRPr>
          </a:p>
          <a:p>
            <a:pPr marL="285750" indent="-285750">
              <a:buFont typeface="Wingdings" panose="05000000000000000000" pitchFamily="2" charset="2"/>
              <a:buChar char="ü"/>
            </a:pPr>
            <a:r>
              <a:rPr lang="en-US" sz="2200" dirty="0">
                <a:latin typeface="Arial Rounded MT Bold" panose="020F0704030504030204" pitchFamily="34" charset="0"/>
              </a:rPr>
              <a:t>The results of this study have shown that ANN is prone to overfitting. However, ANN still a strong algorithm that has a lot of options that could, with the right methods, provide a better prediction accuracy. ANN has a lot of possibilities that could lead to a different output. For instance, experimenting with the model when using combinations of layers and neurons over several iterations in order to find what fits the algorithm.</a:t>
            </a:r>
          </a:p>
          <a:p>
            <a:pPr marL="285750" indent="-285750">
              <a:buFont typeface="Wingdings" panose="05000000000000000000" pitchFamily="2" charset="2"/>
              <a:buChar char="ü"/>
            </a:pPr>
            <a:endParaRPr lang="en-US" sz="2200" dirty="0">
              <a:latin typeface="Arial Rounded MT Bold" panose="020F0704030504030204" pitchFamily="34" charset="0"/>
            </a:endParaRPr>
          </a:p>
          <a:p>
            <a:pPr marL="285750" indent="-285750">
              <a:buFont typeface="Wingdings" panose="05000000000000000000" pitchFamily="2" charset="2"/>
              <a:buChar char="ü"/>
            </a:pPr>
            <a:r>
              <a:rPr lang="en-US" sz="2200" dirty="0">
                <a:latin typeface="Arial Rounded MT Bold" panose="020F0704030504030204" pitchFamily="34" charset="0"/>
              </a:rPr>
              <a:t>ANN model was designed using feed-forward architecture. The model could make use of applying the proper back-propagation method to reduce the weight between neurons and give a better training performance resulting in better prediction accuracy.</a:t>
            </a:r>
            <a:endParaRPr lang="en-IN" sz="2200" dirty="0">
              <a:latin typeface="Arial Rounded MT Bold" panose="020F0704030504030204" pitchFamily="34" charset="0"/>
            </a:endParaRPr>
          </a:p>
        </p:txBody>
      </p:sp>
    </p:spTree>
    <p:extLst>
      <p:ext uri="{BB962C8B-B14F-4D97-AF65-F5344CB8AC3E}">
        <p14:creationId xmlns:p14="http://schemas.microsoft.com/office/powerpoint/2010/main" val="1959367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EBEBB-5BF0-4D5F-A9E9-FCCD7B341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867" y="381000"/>
            <a:ext cx="9144000" cy="6096000"/>
          </a:xfrm>
          <a:prstGeom prst="rect">
            <a:avLst/>
          </a:prstGeom>
        </p:spPr>
      </p:pic>
    </p:spTree>
    <p:extLst>
      <p:ext uri="{BB962C8B-B14F-4D97-AF65-F5344CB8AC3E}">
        <p14:creationId xmlns:p14="http://schemas.microsoft.com/office/powerpoint/2010/main" val="3842238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419B82-B5E9-46E7-A63C-EF9C07BA97A1}"/>
              </a:ext>
            </a:extLst>
          </p:cNvPr>
          <p:cNvSpPr/>
          <p:nvPr/>
        </p:nvSpPr>
        <p:spPr>
          <a:xfrm>
            <a:off x="3438064" y="9516"/>
            <a:ext cx="531587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Hardware Used </a:t>
            </a:r>
          </a:p>
        </p:txBody>
      </p:sp>
      <p:sp>
        <p:nvSpPr>
          <p:cNvPr id="4" name="TextBox 3">
            <a:extLst>
              <a:ext uri="{FF2B5EF4-FFF2-40B4-BE49-F238E27FC236}">
                <a16:creationId xmlns:a16="http://schemas.microsoft.com/office/drawing/2014/main" id="{5B0601BA-3EFE-4205-A312-2997BEE5DC9F}"/>
              </a:ext>
            </a:extLst>
          </p:cNvPr>
          <p:cNvSpPr txBox="1"/>
          <p:nvPr/>
        </p:nvSpPr>
        <p:spPr>
          <a:xfrm>
            <a:off x="1772816" y="1849722"/>
            <a:ext cx="7455159" cy="3046988"/>
          </a:xfrm>
          <a:prstGeom prst="rect">
            <a:avLst/>
          </a:prstGeom>
          <a:noFill/>
        </p:spPr>
        <p:txBody>
          <a:bodyPr wrap="square">
            <a:spAutoFit/>
          </a:bodyPr>
          <a:lstStyle/>
          <a:p>
            <a:pPr algn="l"/>
            <a:r>
              <a:rPr lang="en-IN" sz="2400" b="0" i="0" u="none" strike="noStrike" baseline="0" dirty="0">
                <a:latin typeface="Arial Rounded MT Bold" panose="020F0704030504030204" pitchFamily="34" charset="0"/>
              </a:rPr>
              <a:t>Hardware Used:</a:t>
            </a:r>
          </a:p>
          <a:p>
            <a:pPr algn="l"/>
            <a:endParaRPr lang="en-IN" sz="2400" b="0" i="0" u="none" strike="noStrike" baseline="0" dirty="0">
              <a:latin typeface="Arial Rounded MT Bold" panose="020F0704030504030204" pitchFamily="34" charset="0"/>
            </a:endParaRPr>
          </a:p>
          <a:p>
            <a:pPr marL="914400" lvl="1" indent="-457200">
              <a:buFont typeface="Wingdings" panose="05000000000000000000" pitchFamily="2" charset="2"/>
              <a:buChar char="ü"/>
            </a:pPr>
            <a:r>
              <a:rPr lang="en-IN" sz="2400" b="0" i="0" u="none" strike="noStrike" baseline="0" dirty="0">
                <a:latin typeface="Arial Rounded MT Bold" panose="020F0704030504030204" pitchFamily="34" charset="0"/>
              </a:rPr>
              <a:t>RAM: </a:t>
            </a:r>
            <a:r>
              <a:rPr lang="en-IN" sz="2400" dirty="0">
                <a:latin typeface="Arial Rounded MT Bold" panose="020F0704030504030204" pitchFamily="34" charset="0"/>
              </a:rPr>
              <a:t>12 </a:t>
            </a:r>
            <a:r>
              <a:rPr lang="en-IN" sz="2400" b="0" i="0" u="none" strike="noStrike" baseline="0" dirty="0">
                <a:latin typeface="Arial Rounded MT Bold" panose="020F0704030504030204" pitchFamily="34" charset="0"/>
              </a:rPr>
              <a:t>GB</a:t>
            </a:r>
          </a:p>
          <a:p>
            <a:pPr marL="914400" lvl="1" indent="-457200">
              <a:buFont typeface="Wingdings" panose="05000000000000000000" pitchFamily="2" charset="2"/>
              <a:buChar char="ü"/>
            </a:pPr>
            <a:endParaRPr lang="en-IN" sz="2400" b="0" i="0" u="none" strike="noStrike" baseline="0" dirty="0">
              <a:latin typeface="Arial Rounded MT Bold" panose="020F0704030504030204" pitchFamily="34" charset="0"/>
            </a:endParaRPr>
          </a:p>
          <a:p>
            <a:pPr marL="914400" lvl="1" indent="-457200">
              <a:buFont typeface="Wingdings" panose="05000000000000000000" pitchFamily="2" charset="2"/>
              <a:buChar char="ü"/>
            </a:pPr>
            <a:r>
              <a:rPr lang="en-IN" sz="2400" b="0" i="0" u="none" strike="noStrike" baseline="0" dirty="0">
                <a:latin typeface="Arial Rounded MT Bold" panose="020F0704030504030204" pitchFamily="34" charset="0"/>
              </a:rPr>
              <a:t>CPU:</a:t>
            </a:r>
            <a:r>
              <a:rPr lang="en-US" sz="2400" b="0" i="0" u="none" strike="noStrike" baseline="0" dirty="0">
                <a:latin typeface="Arial Rounded MT Bold" panose="020F0704030504030204" pitchFamily="34" charset="0"/>
              </a:rPr>
              <a:t>11th Gen Intel(R) Core(TM) i5-1135G7 @ 2.40GHz</a:t>
            </a:r>
          </a:p>
          <a:p>
            <a:pPr marL="914400" lvl="1" indent="-457200">
              <a:buFont typeface="Wingdings" panose="05000000000000000000" pitchFamily="2" charset="2"/>
              <a:buChar char="ü"/>
            </a:pPr>
            <a:endParaRPr lang="en-IN" sz="2400" b="0" i="0" u="none" strike="noStrike" baseline="0" dirty="0">
              <a:latin typeface="Arial Rounded MT Bold" panose="020F0704030504030204" pitchFamily="34" charset="0"/>
            </a:endParaRPr>
          </a:p>
          <a:p>
            <a:pPr marL="914400" lvl="1" indent="-457200">
              <a:buFont typeface="Wingdings" panose="05000000000000000000" pitchFamily="2" charset="2"/>
              <a:buChar char="ü"/>
            </a:pPr>
            <a:r>
              <a:rPr lang="en-IN" sz="2400" b="0" i="0" u="none" strike="noStrike" baseline="0" dirty="0">
                <a:latin typeface="Arial Rounded MT Bold" panose="020F0704030504030204" pitchFamily="34" charset="0"/>
              </a:rPr>
              <a:t>GPU: intel </a:t>
            </a:r>
            <a:r>
              <a:rPr lang="en-IN" sz="2400" b="0" i="0" u="none" strike="noStrike" baseline="0" dirty="0" err="1">
                <a:latin typeface="Arial Rounded MT Bold" panose="020F0704030504030204" pitchFamily="34" charset="0"/>
              </a:rPr>
              <a:t>iRIS</a:t>
            </a:r>
            <a:r>
              <a:rPr lang="en-IN" sz="2400" b="0" i="0" u="none" strike="noStrike" baseline="0" dirty="0">
                <a:latin typeface="Arial Rounded MT Bold" panose="020F0704030504030204" pitchFamily="34" charset="0"/>
              </a:rPr>
              <a:t> Xe Graphics card </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1912901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3D36A4-1F4A-4C1E-85F8-976EDAD2DDAB}"/>
              </a:ext>
            </a:extLst>
          </p:cNvPr>
          <p:cNvSpPr/>
          <p:nvPr/>
        </p:nvSpPr>
        <p:spPr>
          <a:xfrm>
            <a:off x="1239218" y="1884791"/>
            <a:ext cx="8440644" cy="3785652"/>
          </a:xfrm>
          <a:prstGeom prst="rect">
            <a:avLst/>
          </a:prstGeom>
          <a:noFill/>
        </p:spPr>
        <p:txBody>
          <a:bodyPr wrap="none" lIns="91440" tIns="45720" rIns="91440" bIns="45720">
            <a:spAutoFit/>
          </a:bodyPr>
          <a:lstStyle/>
          <a:p>
            <a:pPr algn="l"/>
            <a:r>
              <a:rPr lang="en-IN" sz="2400" b="0" i="0" u="none" strike="noStrike" baseline="0" dirty="0">
                <a:latin typeface="Arial Rounded MT Bold" panose="020F0704030504030204" pitchFamily="34" charset="0"/>
              </a:rPr>
              <a:t>Software Used:</a:t>
            </a:r>
          </a:p>
          <a:p>
            <a:pPr algn="l"/>
            <a:endParaRPr lang="en-IN" sz="2400" b="0" i="0" u="none" strike="noStrike" baseline="0" dirty="0">
              <a:latin typeface="Arial Rounded MT Bold" panose="020F0704030504030204" pitchFamily="34" charset="0"/>
            </a:endParaRPr>
          </a:p>
          <a:p>
            <a:pPr marL="914400" lvl="1" indent="-457200">
              <a:buFont typeface="Wingdings" panose="05000000000000000000" pitchFamily="2" charset="2"/>
              <a:buChar char="ü"/>
            </a:pPr>
            <a:r>
              <a:rPr lang="en-IN" sz="2400" b="0" i="0" u="none" strike="noStrike" baseline="0" dirty="0">
                <a:latin typeface="Arial Rounded MT Bold" panose="020F0704030504030204" pitchFamily="34" charset="0"/>
              </a:rPr>
              <a:t>Programming language: Python</a:t>
            </a:r>
          </a:p>
          <a:p>
            <a:pPr marL="914400" lvl="1" indent="-457200">
              <a:buFont typeface="Wingdings" panose="05000000000000000000" pitchFamily="2" charset="2"/>
              <a:buChar char="ü"/>
            </a:pPr>
            <a:r>
              <a:rPr lang="en-IN" sz="2400" b="0" i="0" u="none" strike="noStrike" baseline="0" dirty="0">
                <a:latin typeface="Arial Rounded MT Bold" panose="020F0704030504030204" pitchFamily="34" charset="0"/>
              </a:rPr>
              <a:t>Distribution: Anaconda Navigator</a:t>
            </a:r>
          </a:p>
          <a:p>
            <a:pPr marL="914400" lvl="1" indent="-457200">
              <a:buFont typeface="Wingdings" panose="05000000000000000000" pitchFamily="2" charset="2"/>
              <a:buChar char="ü"/>
            </a:pPr>
            <a:r>
              <a:rPr lang="en-US" sz="2400" b="0" i="0" u="none" strike="noStrike" baseline="0" dirty="0">
                <a:latin typeface="Arial Rounded MT Bold" panose="020F0704030504030204" pitchFamily="34" charset="0"/>
              </a:rPr>
              <a:t>Browser based language shell: Jupyter Notebook</a:t>
            </a:r>
          </a:p>
          <a:p>
            <a:pPr algn="l"/>
            <a:endParaRPr lang="en-IN" sz="2400" b="0" i="0" u="none" strike="noStrike" baseline="0" dirty="0">
              <a:latin typeface="Arial Rounded MT Bold" panose="020F0704030504030204" pitchFamily="34" charset="0"/>
            </a:endParaRPr>
          </a:p>
          <a:p>
            <a:pPr algn="l"/>
            <a:r>
              <a:rPr lang="en-IN" sz="2400" b="0" i="0" u="none" strike="noStrike" baseline="0" dirty="0">
                <a:latin typeface="Arial Rounded MT Bold" panose="020F0704030504030204" pitchFamily="34" charset="0"/>
              </a:rPr>
              <a:t>Libraries/Packages Used:</a:t>
            </a:r>
          </a:p>
          <a:p>
            <a:pPr algn="l"/>
            <a:endParaRPr lang="en-IN" sz="2400" b="0" i="0" u="none" strike="noStrike" baseline="0" dirty="0">
              <a:latin typeface="Arial Rounded MT Bold" panose="020F0704030504030204" pitchFamily="34" charset="0"/>
            </a:endParaRPr>
          </a:p>
          <a:p>
            <a:pPr algn="l"/>
            <a:r>
              <a:rPr lang="en-US" sz="2400" b="0" i="0" u="none" strike="noStrike" baseline="0" dirty="0">
                <a:latin typeface="Arial Rounded MT Bold" panose="020F0704030504030204" pitchFamily="34" charset="0"/>
              </a:rPr>
              <a:t>Pandas, NumPy, matplotlib, seaborn, scikit-learn and</a:t>
            </a:r>
          </a:p>
          <a:p>
            <a:pPr algn="l"/>
            <a:r>
              <a:rPr lang="en-IN" sz="2400" b="0" i="0" u="none" strike="noStrike" baseline="0" dirty="0">
                <a:latin typeface="Arial Rounded MT Bold" panose="020F0704030504030204" pitchFamily="34" charset="0"/>
              </a:rPr>
              <a:t>pandas_profiling</a:t>
            </a:r>
            <a:endParaRPr lang="en-IN" sz="2400" dirty="0">
              <a:latin typeface="Arial Rounded MT Bold" panose="020F0704030504030204" pitchFamily="34" charset="0"/>
            </a:endParaRPr>
          </a:p>
        </p:txBody>
      </p:sp>
      <p:sp>
        <p:nvSpPr>
          <p:cNvPr id="3" name="Rectangle 2">
            <a:extLst>
              <a:ext uri="{FF2B5EF4-FFF2-40B4-BE49-F238E27FC236}">
                <a16:creationId xmlns:a16="http://schemas.microsoft.com/office/drawing/2014/main" id="{55F2F489-104B-4502-B2F9-45A19779BA7B}"/>
              </a:ext>
            </a:extLst>
          </p:cNvPr>
          <p:cNvSpPr/>
          <p:nvPr/>
        </p:nvSpPr>
        <p:spPr>
          <a:xfrm>
            <a:off x="2862743" y="264227"/>
            <a:ext cx="484299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Software Used</a:t>
            </a:r>
          </a:p>
        </p:txBody>
      </p:sp>
    </p:spTree>
    <p:extLst>
      <p:ext uri="{BB962C8B-B14F-4D97-AF65-F5344CB8AC3E}">
        <p14:creationId xmlns:p14="http://schemas.microsoft.com/office/powerpoint/2010/main" val="182047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304EB2-D695-4B91-B869-E1C65F12A713}"/>
              </a:ext>
            </a:extLst>
          </p:cNvPr>
          <p:cNvSpPr/>
          <p:nvPr/>
        </p:nvSpPr>
        <p:spPr>
          <a:xfrm>
            <a:off x="2181223" y="9527"/>
            <a:ext cx="642996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Problem Statement</a:t>
            </a:r>
          </a:p>
        </p:txBody>
      </p:sp>
      <p:sp>
        <p:nvSpPr>
          <p:cNvPr id="4" name="TextBox 3">
            <a:extLst>
              <a:ext uri="{FF2B5EF4-FFF2-40B4-BE49-F238E27FC236}">
                <a16:creationId xmlns:a16="http://schemas.microsoft.com/office/drawing/2014/main" id="{609A32D8-5944-4D7E-9A5A-A9D4CD02E9E8}"/>
              </a:ext>
            </a:extLst>
          </p:cNvPr>
          <p:cNvSpPr txBox="1"/>
          <p:nvPr/>
        </p:nvSpPr>
        <p:spPr>
          <a:xfrm>
            <a:off x="315685" y="1530220"/>
            <a:ext cx="11560629" cy="5262979"/>
          </a:xfrm>
          <a:prstGeom prst="rect">
            <a:avLst/>
          </a:prstGeom>
          <a:noFill/>
        </p:spPr>
        <p:txBody>
          <a:bodyPr wrap="square">
            <a:spAutoFit/>
          </a:bodyPr>
          <a:lstStyle/>
          <a:p>
            <a:pPr marL="342900" indent="-342900">
              <a:buFont typeface="Wingdings" panose="05000000000000000000" pitchFamily="2" charset="2"/>
              <a:buChar char="ü"/>
            </a:pPr>
            <a:r>
              <a:rPr lang="en-US" sz="2400" dirty="0">
                <a:latin typeface="Arial Rounded MT Bold" panose="020F0704030504030204" pitchFamily="34"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a:t>
            </a:r>
          </a:p>
          <a:p>
            <a:pPr marL="342900" indent="-342900">
              <a:buFont typeface="Wingdings" panose="05000000000000000000" pitchFamily="2" charset="2"/>
              <a:buChar char="ü"/>
            </a:pPr>
            <a:r>
              <a:rPr lang="en-US" sz="2400" dirty="0">
                <a:latin typeface="Arial Rounded MT Bold" panose="020F0704030504030204" pitchFamily="34" charset="0"/>
              </a:rPr>
              <a:t>Data science comes as a very important tool to solve problems in the domain to help the companies increase their overall revenue, profits, improving their marketing strategies and focusing on changing trends in house sales and purchases. </a:t>
            </a:r>
          </a:p>
          <a:p>
            <a:pPr marL="342900" indent="-342900">
              <a:buFont typeface="Wingdings" panose="05000000000000000000" pitchFamily="2" charset="2"/>
              <a:buChar char="ü"/>
            </a:pPr>
            <a:r>
              <a:rPr lang="en-US" sz="2400" dirty="0">
                <a:latin typeface="Arial Rounded MT Bold" panose="020F0704030504030204" pitchFamily="34" charset="0"/>
              </a:rPr>
              <a:t>Predictive modelling, Market mix modelling, recommendation systems are some of the machine learning techniques used for achieving the business goals for housing companies. Our problem is related to one such housing company.</a:t>
            </a:r>
          </a:p>
          <a:p>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48769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DD5D5A-BEBC-43C7-AA30-ED03671DC2CC}"/>
              </a:ext>
            </a:extLst>
          </p:cNvPr>
          <p:cNvSpPr/>
          <p:nvPr/>
        </p:nvSpPr>
        <p:spPr>
          <a:xfrm>
            <a:off x="1323494" y="9531"/>
            <a:ext cx="924644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Analytical Problem we Have</a:t>
            </a:r>
          </a:p>
        </p:txBody>
      </p:sp>
      <p:sp>
        <p:nvSpPr>
          <p:cNvPr id="4" name="TextBox 3">
            <a:extLst>
              <a:ext uri="{FF2B5EF4-FFF2-40B4-BE49-F238E27FC236}">
                <a16:creationId xmlns:a16="http://schemas.microsoft.com/office/drawing/2014/main" id="{A467573A-797A-46D5-A265-0C2B89A56065}"/>
              </a:ext>
            </a:extLst>
          </p:cNvPr>
          <p:cNvSpPr txBox="1"/>
          <p:nvPr/>
        </p:nvSpPr>
        <p:spPr>
          <a:xfrm>
            <a:off x="494526" y="1772816"/>
            <a:ext cx="11150081" cy="4154984"/>
          </a:xfrm>
          <a:prstGeom prst="rect">
            <a:avLst/>
          </a:prstGeom>
          <a:noFill/>
        </p:spPr>
        <p:txBody>
          <a:bodyPr wrap="square">
            <a:spAutoFit/>
          </a:bodyPr>
          <a:lstStyle/>
          <a:p>
            <a:pPr marL="342900" indent="-342900">
              <a:buFont typeface="Wingdings" panose="05000000000000000000" pitchFamily="2" charset="2"/>
              <a:buChar char="ü"/>
            </a:pPr>
            <a:r>
              <a:rPr lang="en-US" sz="2400" dirty="0">
                <a:latin typeface="Arial Rounded MT Bold" panose="020F0704030504030204" pitchFamily="34" charset="0"/>
              </a:rPr>
              <a:t>As we are provided with two sets of data, one is for training and other for testing. Here  we need to build a machine learning model using train dataset and then by using that model we will make predictions for test dataset.</a:t>
            </a:r>
          </a:p>
          <a:p>
            <a:pPr marL="342900" indent="-342900">
              <a:buFont typeface="Wingdings" panose="05000000000000000000" pitchFamily="2" charset="2"/>
              <a:buChar char="ü"/>
            </a:pPr>
            <a:r>
              <a:rPr lang="en-US" sz="2400" dirty="0">
                <a:latin typeface="Arial Rounded MT Bold" panose="020F0704030504030204" pitchFamily="34" charset="0"/>
              </a:rPr>
              <a:t>Both the datasets are in csv format, train dataset has 1168 rows and 81 columns whereas test dataset has 292 rows and 80 columns. Here in the test dataset we do not have the target label and need to predict the same.</a:t>
            </a:r>
          </a:p>
          <a:p>
            <a:pPr marL="342900" indent="-342900">
              <a:buFont typeface="Wingdings" panose="05000000000000000000" pitchFamily="2" charset="2"/>
              <a:buChar char="ü"/>
            </a:pPr>
            <a:r>
              <a:rPr lang="en-US" sz="2400" dirty="0">
                <a:latin typeface="Arial Rounded MT Bold" panose="020F0704030504030204" pitchFamily="34" charset="0"/>
              </a:rPr>
              <a:t>And as we have to predict house sale prices in this problem which is a continuous data, I will be using different regression machine learning models.</a:t>
            </a:r>
          </a:p>
        </p:txBody>
      </p:sp>
    </p:spTree>
    <p:extLst>
      <p:ext uri="{BB962C8B-B14F-4D97-AF65-F5344CB8AC3E}">
        <p14:creationId xmlns:p14="http://schemas.microsoft.com/office/powerpoint/2010/main" val="427746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54031D-941B-410B-BC2E-7455C7F522BB}"/>
              </a:ext>
            </a:extLst>
          </p:cNvPr>
          <p:cNvSpPr/>
          <p:nvPr/>
        </p:nvSpPr>
        <p:spPr>
          <a:xfrm>
            <a:off x="3361344" y="194"/>
            <a:ext cx="44056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Data Analysis</a:t>
            </a:r>
          </a:p>
        </p:txBody>
      </p:sp>
      <p:pic>
        <p:nvPicPr>
          <p:cNvPr id="4" name="Picture 3">
            <a:extLst>
              <a:ext uri="{FF2B5EF4-FFF2-40B4-BE49-F238E27FC236}">
                <a16:creationId xmlns:a16="http://schemas.microsoft.com/office/drawing/2014/main" id="{CE300025-3C3D-4957-956E-6A8EC2839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1" y="914726"/>
            <a:ext cx="9567018" cy="5943273"/>
          </a:xfrm>
          <a:prstGeom prst="rect">
            <a:avLst/>
          </a:prstGeom>
        </p:spPr>
      </p:pic>
    </p:spTree>
    <p:extLst>
      <p:ext uri="{BB962C8B-B14F-4D97-AF65-F5344CB8AC3E}">
        <p14:creationId xmlns:p14="http://schemas.microsoft.com/office/powerpoint/2010/main" val="2221105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EB550-1E14-43E8-BEC7-2750138F8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268" y="1053291"/>
            <a:ext cx="11113464" cy="4745621"/>
          </a:xfrm>
          <a:prstGeom prst="rect">
            <a:avLst/>
          </a:prstGeom>
        </p:spPr>
      </p:pic>
    </p:spTree>
    <p:extLst>
      <p:ext uri="{BB962C8B-B14F-4D97-AF65-F5344CB8AC3E}">
        <p14:creationId xmlns:p14="http://schemas.microsoft.com/office/powerpoint/2010/main" val="312262991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1148</TotalTime>
  <Words>1794</Words>
  <Application>Microsoft Office PowerPoint</Application>
  <PresentationFormat>Widescreen</PresentationFormat>
  <Paragraphs>162</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Rounded MT Bold</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bharath vasa</dc:creator>
  <cp:lastModifiedBy>bharath vasa</cp:lastModifiedBy>
  <cp:revision>7</cp:revision>
  <dcterms:created xsi:type="dcterms:W3CDTF">2021-10-28T16:29:45Z</dcterms:created>
  <dcterms:modified xsi:type="dcterms:W3CDTF">2021-10-29T11:37:59Z</dcterms:modified>
</cp:coreProperties>
</file>